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?><Relationships xmlns="http://schemas.openxmlformats.org/package/2006/relationships"><Relationship Id="rId2" Type="http://schemas.openxmlformats.org/package/2006/relationships/metadata/thumbnail" Target="docProps/thumbnail.jpeg" /><Relationship Id="rId3" Type="http://schemas.openxmlformats.org/package/2006/relationships/metadata/core-properties" Target="docProps/core.xml" /><Relationship Id="rId4" Type="http://schemas.openxmlformats.org/officeDocument/2006/relationships/extended-properties" Target="docProps/app.xml" /><Relationship Id="rId5" Type="http://schemas.openxmlformats.org/officeDocument/2006/relationships/custom-properties" Target="docProps/custom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1" saveSubsetFonts="1">
  <p:sldMasterIdLst>
    <p:sldMasterId id="2147484248" r:id="rId2"/>
  </p:sldMasterIdLst>
  <p:notesMasterIdLst>
    <p:notesMasterId r:id="rId3"/>
  </p:notesMasterIdLst>
  <p:sldIdLst>
    <p:sldId id="256" r:id="rId4"/>
  </p:sldIdLst>
  <p:sldSz cx="6858000" cy="9906000" type="A4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37"/>
    <p:restoredTop sz="94660"/>
  </p:normalViewPr>
  <p:slideViewPr>
    <p:cSldViewPr>
      <p:cViewPr varScale="0">
        <p:scale>
          <a:sx n="100" d="100"/>
          <a:sy n="100" d="100"/>
        </p:scale>
        <p:origin x="-1428" y="-13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6004" cy="36004"/>
</p:viewPr>
</file>

<file path=ppt/_rels/presentation.xml.rels><?xml version="1.0" encoding="UTF-8"?><Relationships xmlns="http://schemas.openxmlformats.org/package/2006/relationships"><Relationship Id="rId1" Type="http://schemas.openxmlformats.org/officeDocument/2006/relationships/theme" Target="theme/theme1.xml" /><Relationship Id="rId2" Type="http://schemas.openxmlformats.org/officeDocument/2006/relationships/slideMaster" Target="slideMasters/slideMaster1.xml" /><Relationship Id="rId3" Type="http://schemas.openxmlformats.org/officeDocument/2006/relationships/notesMaster" Target="notesMasters/notesMaster1.xml" /><Relationship Id="rId4" Type="http://schemas.openxmlformats.org/officeDocument/2006/relationships/slide" Target="slides/slide1.xml" /><Relationship Id="rId5" Type="http://schemas.openxmlformats.org/officeDocument/2006/relationships/presProps" Target="presProps.xml" /><Relationship Id="rId6" Type="http://schemas.openxmlformats.org/officeDocument/2006/relationships/viewProps" Target="viewProps.xml" /><Relationship Id="rId7" Type="http://schemas.openxmlformats.org/officeDocument/2006/relationships/tableStyles" Target="tableStyles.xml" /></Relationships>
</file>

<file path=ppt/notesMasters/_rels/notesMaster1.xml.rels><?xml version="1.0" encoding="UTF-8"?><Relationships xmlns="http://schemas.openxmlformats.org/package/2006/relationships"><Relationship Id="rId1" Type="http://schemas.openxmlformats.org/officeDocument/2006/relationships/theme" Target="../theme/theme3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0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1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D06EA9-14B5-4F31-95CC-6AD91D20700D}" type="datetimeFigureOut">
              <a:rPr kumimoji="1" lang="ja-JP" altLang="en-US" smtClean="0"/>
              <a:t>2015/2/5</a:t>
            </a:fld>
            <a:endParaRPr kumimoji="1" lang="ja-JP" altLang="en-US"/>
          </a:p>
        </p:txBody>
      </p:sp>
      <p:sp>
        <p:nvSpPr>
          <p:cNvPr id="1102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2038" y="685800"/>
            <a:ext cx="2373923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1103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104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1105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/>
      <p:sp>
        <p:nvSpPr>
          <p:cNvPr id="1141" name="四角形 9"/>
          <p:cNvSpPr>
            <a:spLocks noGrp="1" noRot="1" noChangeAspect="1"/>
          </p:cNvSpPr>
          <p:nvPr>
            <p:ph type="sldImg" idx="2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2" name="四角形 10"/>
          <p:cNvSpPr>
            <a:spLocks noGrp="1"/>
          </p:cNvSpPr>
          <p:nvPr>
            <p:ph type="body" sz="quarter" idx="3"/>
          </p:nvPr>
        </p:nvSpPr>
        <p:spPr>
          <a:prstGeom prst="rect">
            <a:avLst/>
          </a:prstGeom>
        </p:spPr>
        <p:txBody>
          <a:bodyPr/>
          <a:p>
            <a:endParaRPr kumimoji="1" lang="ja-JP" altLang="en-US"/>
          </a:p>
        </p:txBody>
      </p:sp>
      <p:sp>
        <p:nvSpPr>
          <p:cNvPr id="1143" name="四角形 11"/>
          <p:cNvSpPr>
            <a:spLocks noGrp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807EA6-0398-4990-8029-A74DB7412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タイトル 1"/>
          <p:cNvSpPr>
            <a:spLocks noGrp="1"/>
          </p:cNvSpPr>
          <p:nvPr>
            <p:ph type="ctrTitle"/>
          </p:nvPr>
        </p:nvSpPr>
        <p:spPr>
          <a:xfrm>
            <a:off x="342900" y="2387382"/>
            <a:ext cx="6172200" cy="1941549"/>
          </a:xfrm>
        </p:spPr>
        <p:txBody>
          <a:bodyPr/>
          <a:lstStyle>
            <a:lvl1pPr>
              <a:defRPr b="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32" name="サブタイトル 2"/>
          <p:cNvSpPr>
            <a:spLocks noGrp="1"/>
          </p:cNvSpPr>
          <p:nvPr>
            <p:ph type="subTitle" idx="1"/>
          </p:nvPr>
        </p:nvSpPr>
        <p:spPr>
          <a:xfrm>
            <a:off x="342900" y="4467613"/>
            <a:ext cx="6172200" cy="332837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103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3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3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8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9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2508730"/>
            <a:ext cx="6172200" cy="611934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0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91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2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4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23137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95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23137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96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 dirty="0"/>
          </a:p>
        </p:txBody>
      </p:sp>
      <p:sp>
        <p:nvSpPr>
          <p:cNvPr id="1097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98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7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1038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42900" y="2508730"/>
            <a:ext cx="6172200" cy="6184156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1039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40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endParaRPr lang="ja-JP" altLang="en-US" dirty="0"/>
          </a:p>
        </p:txBody>
      </p:sp>
      <p:sp>
        <p:nvSpPr>
          <p:cNvPr id="1041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3" name="タイトル 1"/>
          <p:cNvSpPr>
            <a:spLocks noGrp="1"/>
          </p:cNvSpPr>
          <p:nvPr>
            <p:ph type="title"/>
          </p:nvPr>
        </p:nvSpPr>
        <p:spPr>
          <a:xfrm>
            <a:off x="342900" y="4259590"/>
            <a:ext cx="6172200" cy="1525503"/>
          </a:xfrm>
        </p:spPr>
        <p:txBody>
          <a:bodyPr anchor="t"/>
          <a:lstStyle>
            <a:lvl1pPr algn="ctr">
              <a:defRPr sz="4000" b="0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44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1711305"/>
            <a:ext cx="6172200" cy="2548285"/>
          </a:xfrm>
        </p:spPr>
        <p:txBody>
          <a:bodyPr anchor="b"/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4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4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4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9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0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508732"/>
            <a:ext cx="2978088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1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510009" y="2508732"/>
            <a:ext cx="3005091" cy="611934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2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2015/6/24</a:t>
            </a:fld>
            <a:endParaRPr kumimoji="1" lang="ja-JP" altLang="en-US" dirty="0"/>
          </a:p>
        </p:txBody>
      </p:sp>
      <p:sp>
        <p:nvSpPr>
          <p:cNvPr id="1053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54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6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5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58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59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537012" y="2217386"/>
            <a:ext cx="2978088" cy="92410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60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537012" y="3141486"/>
            <a:ext cx="2978088" cy="5486589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61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2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3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5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66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67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68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0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1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2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4" name="タイトル 1"/>
          <p:cNvSpPr>
            <a:spLocks noGrp="1"/>
          </p:cNvSpPr>
          <p:nvPr>
            <p:ph type="title"/>
          </p:nvPr>
        </p:nvSpPr>
        <p:spPr>
          <a:xfrm>
            <a:off x="342901" y="394405"/>
            <a:ext cx="2256235" cy="1678518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75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726922" y="394408"/>
            <a:ext cx="3545579" cy="81500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 dirty="0"/>
          </a:p>
        </p:txBody>
      </p:sp>
      <p:sp>
        <p:nvSpPr>
          <p:cNvPr id="1076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2" y="2456723"/>
            <a:ext cx="2256234" cy="617135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77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78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79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1" name="タイトル 1"/>
          <p:cNvSpPr>
            <a:spLocks noGrp="1"/>
          </p:cNvSpPr>
          <p:nvPr>
            <p:ph type="title"/>
          </p:nvPr>
        </p:nvSpPr>
        <p:spPr>
          <a:xfrm>
            <a:off x="1344216" y="6773202"/>
            <a:ext cx="4114800" cy="818623"/>
          </a:xfrm>
        </p:spPr>
        <p:txBody>
          <a:bodyPr anchor="b">
            <a:normAutofit/>
          </a:bodyPr>
          <a:lstStyle>
            <a:lvl1pPr algn="l">
              <a:defRPr sz="24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82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307151"/>
            <a:ext cx="4114800" cy="632497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 dirty="0"/>
          </a:p>
        </p:txBody>
      </p:sp>
      <p:sp>
        <p:nvSpPr>
          <p:cNvPr id="1083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57302"/>
            <a:ext cx="4114800" cy="9707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1084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220A51-F8EA-429A-8E6F-F02BE74E28F7}" type="datetimeFigureOut">
              <a:rPr kumimoji="1" lang="ja-JP" altLang="en-US" smtClean="0"/>
              <a:t>2015/3/10</a:t>
            </a:fld>
            <a:endParaRPr kumimoji="1" lang="ja-JP" altLang="en-US"/>
          </a:p>
        </p:txBody>
      </p:sp>
      <p:sp>
        <p:nvSpPr>
          <p:cNvPr id="1085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1086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9400E4-C46D-48FA-AEA0-ED136F70A0E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slideLayout" Target="../slideLayouts/slideLayout2.xml" /><Relationship Id="rId3" Type="http://schemas.openxmlformats.org/officeDocument/2006/relationships/slideLayout" Target="../slideLayouts/slideLayout3.xml" /><Relationship Id="rId4" Type="http://schemas.openxmlformats.org/officeDocument/2006/relationships/slideLayout" Target="../slideLayouts/slideLayout4.xml" /><Relationship Id="rId5" Type="http://schemas.openxmlformats.org/officeDocument/2006/relationships/slideLayout" Target="../slideLayouts/slideLayout5.xml" /><Relationship Id="rId6" Type="http://schemas.openxmlformats.org/officeDocument/2006/relationships/slideLayout" Target="../slideLayouts/slideLayout6.xml" /><Relationship Id="rId7" Type="http://schemas.openxmlformats.org/officeDocument/2006/relationships/slideLayout" Target="../slideLayouts/slideLayout7.xml" /><Relationship Id="rId8" Type="http://schemas.openxmlformats.org/officeDocument/2006/relationships/slideLayout" Target="../slideLayouts/slideLayout8.xml" /><Relationship Id="rId9" Type="http://schemas.openxmlformats.org/officeDocument/2006/relationships/slideLayout" Target="../slideLayouts/slideLayout9.xml" /><Relationship Id="rId10" Type="http://schemas.openxmlformats.org/officeDocument/2006/relationships/slideLayout" Target="../slideLayouts/slideLayout10.xml" /><Relationship Id="rId11" Type="http://schemas.openxmlformats.org/officeDocument/2006/relationships/slideLayout" Target="../slideLayouts/slideLayout11.xml" /><Relationship Id="rId12" Type="http://schemas.openxmlformats.org/officeDocument/2006/relationships/theme" Target="../theme/theme2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1889829" y="9009451"/>
            <a:ext cx="307834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  <a:latin typeface="+mn-ea"/>
                <a:ea typeface="+mn-ea"/>
              </a:defRPr>
            </a:lvl1pPr>
          </a:lstStyle>
          <a:p>
            <a:endParaRPr lang="ja-JP" altLang="en-US" dirty="0"/>
          </a:p>
        </p:txBody>
      </p:sp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604721"/>
            <a:ext cx="6172200" cy="14359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508730"/>
            <a:ext cx="6172200" cy="61841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5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6 </a:t>
            </a:r>
            <a:r>
              <a:rPr kumimoji="1" lang="ja-JP" altLang="en-US" dirty="0" smtClean="0"/>
              <a:t>レベル</a:t>
            </a:r>
          </a:p>
          <a:p>
            <a:pPr lvl="6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7 </a:t>
            </a:r>
            <a:r>
              <a:rPr kumimoji="1" lang="ja-JP" altLang="en-US" dirty="0" smtClean="0"/>
              <a:t>レベル</a:t>
            </a:r>
          </a:p>
          <a:p>
            <a:pPr lvl="7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8 </a:t>
            </a:r>
            <a:r>
              <a:rPr kumimoji="1" lang="ja-JP" altLang="en-US" dirty="0" smtClean="0"/>
              <a:t>レベル</a:t>
            </a:r>
          </a:p>
          <a:p>
            <a:pPr lvl="8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9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1028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09451"/>
            <a:ext cx="14119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3E220A51-F8EA-429A-8E6F-F02BE74E28F7}" type="datetimeFigureOut">
              <a:rPr lang="ja-JP" altLang="en-US" smtClean="0"/>
              <a:pPr/>
              <a:t>2015/3/10</a:t>
            </a:fld>
            <a:endParaRPr lang="ja-JP" altLang="en-US" dirty="0"/>
          </a:p>
        </p:txBody>
      </p:sp>
      <p:sp>
        <p:nvSpPr>
          <p:cNvPr id="1029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076183" y="9009451"/>
            <a:ext cx="143891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  <a:latin typeface="+mn-lt"/>
                <a:ea typeface="+mn-ea"/>
              </a:defRPr>
            </a:lvl1pPr>
          </a:lstStyle>
          <a:p>
            <a:fld id="{2C9400E4-C46D-48FA-AEA0-ED136F70A0E5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9" r:id="rId1"/>
    <p:sldLayoutId id="2147484250" r:id="rId2"/>
    <p:sldLayoutId id="2147484251" r:id="rId3"/>
    <p:sldLayoutId id="2147484252" r:id="rId4"/>
    <p:sldLayoutId id="2147484253" r:id="rId5"/>
    <p:sldLayoutId id="2147484254" r:id="rId6"/>
    <p:sldLayoutId id="2147484255" r:id="rId7"/>
    <p:sldLayoutId id="2147484256" r:id="rId8"/>
    <p:sldLayoutId id="2147484257" r:id="rId9"/>
    <p:sldLayoutId id="2147484258" r:id="rId10"/>
    <p:sldLayoutId id="21474842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b="0" kern="1200">
          <a:solidFill>
            <a:schemeClr val="tx1"/>
          </a:solidFill>
          <a:latin typeface="+mj-ea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4572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ea"/>
          <a:ea typeface="+mn-ea"/>
          <a:cs typeface="+mn-cs"/>
        </a:defRPr>
      </a:lvl1pPr>
      <a:lvl2pPr marL="914400" indent="-4572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714500" indent="-342900" algn="l" defTabSz="914400" rtl="0" eaLnBrk="1" latinLnBrk="0" hangingPunct="1">
        <a:spcBef>
          <a:spcPct val="20000"/>
        </a:spcBef>
        <a:buSzPct val="100000"/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171700" marR="0" indent="-34290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100000"/>
        <a:buFont typeface="Arial" panose="020B0604020202020204" pitchFamily="34" charset="0"/>
        <a:buChar char="•"/>
        <a:tabLst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717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3028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7pPr>
      <a:lvl8pPr marL="34861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j-ea"/>
          <a:cs typeface="+mn-cs"/>
        </a:defRPr>
      </a:lvl8pPr>
      <a:lvl9pPr marL="39433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image" Target="../media/image1.png" /><Relationship Id="rId2" Type="http://schemas.openxmlformats.org/officeDocument/2006/relationships/image" Target="../media/image2.png" /><Relationship Id="rId3" Type="http://schemas.openxmlformats.org/officeDocument/2006/relationships/slideLayout" Target="../slideLayouts/slideLayout1.xml" /><Relationship Id="rId4" Type="http://schemas.openxmlformats.org/officeDocument/2006/relationships/notesSlide" Target="../notesSlides/notesSlide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07" name="図 3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271854" y="8286747"/>
            <a:ext cx="1205643" cy="1612013"/>
          </a:xfrm>
          <a:prstGeom prst="rect">
            <a:avLst/>
          </a:prstGeom>
        </p:spPr>
      </p:pic>
      <p:sp>
        <p:nvSpPr>
          <p:cNvPr id="1108" name="図形 41"/>
          <p:cNvSpPr/>
          <p:nvPr/>
        </p:nvSpPr>
        <p:spPr>
          <a:xfrm>
            <a:off x="0" y="0"/>
            <a:ext cx="6858000" cy="1942634"/>
          </a:xfrm>
          <a:prstGeom prst="flowChartProcess">
            <a:avLst/>
          </a:prstGeom>
          <a:solidFill>
            <a:schemeClr val="accent1">
              <a:lumMod val="20000"/>
              <a:lumOff val="80000"/>
            </a:schemeClr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anchor="ctr"/>
          <a:p>
            <a:pPr algn="ctr"/>
            <a:endParaRPr lang="ja-JP" altLang="en-US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09" name="図形 62"/>
          <p:cNvSpPr/>
          <p:nvPr/>
        </p:nvSpPr>
        <p:spPr>
          <a:xfrm>
            <a:off x="279984" y="2711651"/>
            <a:ext cx="3094979" cy="724423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スマホの使い方(※)</a:t>
            </a:r>
            <a:endParaRPr lang="ja-JP" altLang="en-US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 【講師】 スマホ講師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　</a:t>
            </a:r>
            <a:endParaRPr lang="ja-JP" altLang="en-US" sz="20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10" name="図形 55"/>
          <p:cNvSpPr/>
          <p:nvPr/>
        </p:nvSpPr>
        <p:spPr>
          <a:xfrm>
            <a:off x="279984" y="7038126"/>
            <a:ext cx="3127292" cy="722738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お口の健康について</a:t>
            </a:r>
            <a:endParaRPr lang="ja-JP" altLang="en-US" sz="20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>
              <a:defRPr lang="ja-JP" altLang="en-US"/>
            </a:pP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歯科衛生士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　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11" name="図形 54"/>
          <p:cNvSpPr/>
          <p:nvPr/>
        </p:nvSpPr>
        <p:spPr>
          <a:xfrm>
            <a:off x="3563198" y="5315440"/>
            <a:ext cx="3118578" cy="684161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900">
                <a:solidFill>
                  <a:schemeClr val="bg1"/>
                </a:solidFill>
                <a:latin typeface="AR P丸ゴシック体E"/>
                <a:ea typeface="AR P丸ゴシック体E"/>
              </a:rPr>
              <a:t>タオル体操とコグニサイズ</a:t>
            </a:r>
            <a:endParaRPr lang="ja-JP" altLang="en-US" sz="19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理学療法士</a:t>
            </a:r>
            <a:endParaRPr lang="ja-JP" altLang="en-US" sz="20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12" name="タイトル 1"/>
          <p:cNvSpPr>
            <a:spLocks noGrp="1"/>
          </p:cNvSpPr>
          <p:nvPr>
            <p:ph type="ctrTitle" idx="0"/>
          </p:nvPr>
        </p:nvSpPr>
        <p:spPr>
          <a:xfrm rot="21180000">
            <a:off x="-156066" y="265953"/>
            <a:ext cx="3541268" cy="585443"/>
          </a:xfrm>
        </p:spPr>
        <p:txBody>
          <a:bodyPr anchor="ctr" anchorCtr="0">
            <a:noAutofit/>
          </a:bodyPr>
          <a:lstStyle/>
          <a:p>
            <a:pPr algn="l"/>
            <a:r>
              <a:rPr kumimoji="1" lang="ja-JP" altLang="en-US" sz="3600" b="1" dirty="0">
                <a:ln w="3175" cap="flat" cmpd="sng">
                  <a:noFill/>
                  <a:prstDash val="solid"/>
                  <a:bevel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 </a:t>
            </a:r>
            <a:r>
              <a:rPr kumimoji="1" lang="ja-JP" altLang="en-US" sz="3600" b="0" u="sng" dirty="0">
                <a:ln/>
                <a:solidFill>
                  <a:srgbClr val="FF0080"/>
                </a:solidFill>
                <a:effectLst/>
                <a:latin typeface="HGP創英角ﾎﾟｯﾌﾟ体"/>
                <a:ea typeface="HGP創英角ﾎﾟｯﾌﾟ体"/>
              </a:rPr>
              <a:t>元気</a:t>
            </a:r>
            <a:r>
              <a:rPr kumimoji="1" lang="ja-JP" altLang="en-US" sz="2200" b="0" u="sng" dirty="0">
                <a:ln/>
                <a:solidFill>
                  <a:srgbClr val="FF0080"/>
                </a:solidFill>
                <a:effectLst/>
                <a:latin typeface="HGP創英角ﾎﾟｯﾌﾟ体"/>
                <a:ea typeface="HGP創英角ﾎﾟｯﾌﾟ体"/>
              </a:rPr>
              <a:t>に</a:t>
            </a:r>
            <a:r>
              <a:rPr kumimoji="1" lang="ja-JP" altLang="en-US" sz="2200" b="0" u="sng" dirty="0">
                <a:ln/>
                <a:solidFill>
                  <a:srgbClr val="FF0080"/>
                </a:solidFill>
                <a:effectLst/>
                <a:latin typeface="HGP創英角ﾎﾟｯﾌﾟ体"/>
                <a:ea typeface="HGP創英角ﾎﾟｯﾌﾟ体"/>
              </a:rPr>
              <a:t>暮らす</a:t>
            </a:r>
            <a:r>
              <a:rPr kumimoji="1" lang="ja-JP" altLang="en-US" sz="2200" b="0" u="sng" dirty="0">
                <a:ln/>
                <a:solidFill>
                  <a:srgbClr val="FF0080"/>
                </a:solidFill>
                <a:effectLst/>
                <a:latin typeface="HGP創英角ﾎﾟｯﾌﾟ体"/>
                <a:ea typeface="HGP創英角ﾎﾟｯﾌﾟ体"/>
              </a:rPr>
              <a:t>ための</a:t>
            </a:r>
            <a:endParaRPr kumimoji="1" lang="ja-JP" altLang="en-US" sz="2200" b="0" u="sng" dirty="0">
              <a:ln/>
              <a:solidFill>
                <a:srgbClr val="FF0080"/>
              </a:solidFill>
              <a:effectLst/>
              <a:latin typeface="HGP創英角ﾎﾟｯﾌﾟ体"/>
              <a:ea typeface="HGP創英角ﾎﾟｯﾌﾟ体"/>
            </a:endParaRPr>
          </a:p>
          <a:p>
            <a:pPr algn="l"/>
            <a:r>
              <a:rPr kumimoji="1" lang="ja-JP" altLang="en-US" sz="2200" b="0" u="none" dirty="0">
                <a:ln/>
                <a:solidFill>
                  <a:srgbClr val="FF0080"/>
                </a:solidFill>
                <a:effectLst/>
                <a:latin typeface="HGP創英角ﾎﾟｯﾌﾟ体"/>
                <a:ea typeface="HGP創英角ﾎﾟｯﾌﾟ体"/>
              </a:rPr>
              <a:t>　　　　　　　　　　　</a:t>
            </a:r>
            <a:r>
              <a:rPr kumimoji="1" lang="ja-JP" altLang="en-US" sz="2200" b="0" u="sng" dirty="0">
                <a:ln/>
                <a:solidFill>
                  <a:srgbClr val="FF0080"/>
                </a:solidFill>
                <a:effectLst/>
                <a:latin typeface="HGP創英角ﾎﾟｯﾌﾟ体"/>
                <a:ea typeface="HGP創英角ﾎﾟｯﾌﾟ体"/>
              </a:rPr>
              <a:t>お手伝い</a:t>
            </a:r>
            <a:endParaRPr kumimoji="1" lang="ja-JP" altLang="en-US" sz="2200" b="0" u="sng" dirty="0">
              <a:ln/>
              <a:solidFill>
                <a:srgbClr val="FF0080"/>
              </a:solidFill>
              <a:effectLst/>
              <a:latin typeface="HGP創英角ﾎﾟｯﾌﾟ体"/>
              <a:ea typeface="HGP創英角ﾎﾟｯﾌﾟ体"/>
            </a:endParaRPr>
          </a:p>
        </p:txBody>
      </p:sp>
      <p:sp>
        <p:nvSpPr>
          <p:cNvPr id="1113" name="図形 1667"/>
          <p:cNvSpPr/>
          <p:nvPr/>
        </p:nvSpPr>
        <p:spPr>
          <a:xfrm>
            <a:off x="294311" y="8908237"/>
            <a:ext cx="911100" cy="712095"/>
          </a:xfrm>
          <a:prstGeom prst="homePlate">
            <a:avLst>
              <a:gd name="adj" fmla="val 0"/>
            </a:avLst>
          </a:prstGeom>
          <a:solidFill>
            <a:srgbClr val="00B0F0"/>
          </a:solidFill>
          <a:ln w="25400" cap="flat" cmpd="sng" algn="ctr">
            <a:solidFill>
              <a:srgbClr val="00B0F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r>
              <a:rPr lang="ja-JP" altLang="en-US" sz="1600" b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accent1">
                    <a:lumMod val="50000"/>
                  </a:schemeClr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 b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 P丸ゴシック体E"/>
                <a:ea typeface="AR P丸ゴシック体E"/>
              </a:rPr>
              <a:t>申込み</a:t>
            </a:r>
            <a:endParaRPr lang="ja-JP" altLang="en-US" sz="600" b="0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l">
              <a:defRPr lang="ja-JP" altLang="en-US"/>
            </a:pPr>
            <a:r>
              <a:rPr lang="ja-JP" altLang="en-US" sz="1600" b="1">
                <a:ln>
                  <a:solidFill>
                    <a:schemeClr val="accent1">
                      <a:lumMod val="50000"/>
                    </a:schemeClr>
                  </a:solidFill>
                </a:ln>
                <a:solidFill>
                  <a:schemeClr val="tx1"/>
                </a:solidFill>
                <a:latin typeface="AR P丸ゴシック体E"/>
                <a:ea typeface="AR P丸ゴシック体E"/>
              </a:rPr>
              <a:t> 問合せ</a:t>
            </a:r>
            <a:endParaRPr lang="ja-JP" altLang="en-US" sz="2000" b="1">
              <a:ln>
                <a:solidFill>
                  <a:schemeClr val="accent1">
                    <a:lumMod val="50000"/>
                  </a:schemeClr>
                </a:solidFill>
              </a:ln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14" name="タイトル 1669"/>
          <p:cNvSpPr/>
          <p:nvPr/>
        </p:nvSpPr>
        <p:spPr>
          <a:xfrm>
            <a:off x="69957" y="1938099"/>
            <a:ext cx="6659766" cy="468351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4800" b="1" kern="1200" dirty="0" smtClean="0">
                <a:gradFill flip="none" rotWithShape="1">
                  <a:gsLst>
                    <a:gs pos="0">
                      <a:schemeClr val="accent4">
                        <a:lumMod val="50000"/>
                      </a:schemeClr>
                    </a:gs>
                    <a:gs pos="100000">
                      <a:schemeClr val="accent4"/>
                    </a:gs>
                  </a:gsLst>
                  <a:lin ang="16200000" scaled="1"/>
                  <a:tileRect/>
                </a:gradFill>
                <a:effectLst>
                  <a:glow rad="50800">
                    <a:schemeClr val="tx2">
                      <a:lumMod val="20000"/>
                      <a:lumOff val="80000"/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kumimoji="1" lang="ja-JP" altLang="en-US" sz="1800" b="1" dirty="0">
                <a:ln w="3175" cap="flat" cmpd="sng">
                  <a:noFill/>
                  <a:prstDash val="solid"/>
                  <a:bevel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介護予防の</a:t>
            </a:r>
            <a:r>
              <a:rPr kumimoji="1" lang="ja-JP" altLang="en-US" sz="1800" b="1" dirty="0">
                <a:ln w="3175" cap="flat" cmpd="sng">
                  <a:noFill/>
                  <a:prstDash val="solid"/>
                  <a:bevel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普及・啓発を目的とした</a:t>
            </a:r>
            <a:r>
              <a:rPr kumimoji="1" lang="ja-JP" altLang="en-US" sz="18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rgbClr val="002060"/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「出前講座」を開催</a:t>
            </a:r>
            <a:r>
              <a:rPr kumimoji="1" lang="ja-JP" altLang="en-US" sz="1800" b="1" dirty="0">
                <a:ln w="3175" cap="flat" cmpd="sng">
                  <a:noFill/>
                  <a:prstDash val="solid"/>
                  <a:bevel/>
                </a:ln>
                <a:solidFill>
                  <a:schemeClr val="accent1">
                    <a:lumMod val="5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AR P丸ゴシック体E"/>
                <a:ea typeface="AR P丸ゴシック体E"/>
              </a:rPr>
              <a:t>しています。</a:t>
            </a:r>
            <a:endParaRPr kumimoji="1" lang="ja-JP" altLang="en-US" sz="1400" b="1" dirty="0">
              <a:ln w="3175" cap="flat" cmpd="sng">
                <a:noFill/>
                <a:prstDash val="solid"/>
                <a:bevel/>
              </a:ln>
              <a:solidFill>
                <a:schemeClr val="accent1">
                  <a:lumMod val="50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  <a:latin typeface="AR P丸ゴシック体E"/>
              <a:ea typeface="AR P丸ゴシック体E"/>
            </a:endParaRPr>
          </a:p>
        </p:txBody>
      </p:sp>
      <p:sp>
        <p:nvSpPr>
          <p:cNvPr id="1116" name="四角形 128"/>
          <p:cNvSpPr/>
          <p:nvPr/>
        </p:nvSpPr>
        <p:spPr>
          <a:xfrm>
            <a:off x="2742145" y="0"/>
            <a:ext cx="3887512" cy="1938099"/>
          </a:xfrm>
          <a:prstGeom prst="rect">
            <a:avLst/>
          </a:prstGeom>
        </p:spPr>
        <p:txBody>
          <a:bodyPr wrap="square" anchor="ctr">
            <a:spAutoFit/>
          </a:bodyPr>
          <a:p>
            <a:pPr algn="ctr">
              <a:defRPr lang="ja-JP" altLang="en-US"/>
            </a:pPr>
            <a:r>
              <a:rPr lang="ja-JP" altLang="en-US" sz="4800">
                <a:ln w="19050" cap="flat" cmpd="sng">
                  <a:solidFill>
                    <a:schemeClr val="accent4">
                      <a:lumMod val="75000"/>
                    </a:schemeClr>
                  </a:solidFill>
                  <a:prstDash val="solid"/>
                  <a:bevel/>
                </a:ln>
                <a:solidFill>
                  <a:schemeClr val="accent4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HGP創英角ﾎﾟｯﾌﾟ体"/>
                <a:ea typeface="HGP創英角ﾎﾟｯﾌﾟ体"/>
              </a:rPr>
              <a:t>介護予防</a:t>
            </a:r>
            <a:endParaRPr lang="ja-JP" altLang="en-US" sz="4800">
              <a:ln w="19050" cap="flat" cmpd="sng">
                <a:solidFill>
                  <a:schemeClr val="accent4">
                    <a:lumMod val="75000"/>
                  </a:schemeClr>
                </a:solidFill>
                <a:prstDash val="solid"/>
                <a:bevel/>
              </a:ln>
              <a:solidFill>
                <a:schemeClr val="accent4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HGP創英角ﾎﾟｯﾌﾟ体"/>
              <a:ea typeface="HGP創英角ﾎﾟｯﾌﾟ体"/>
            </a:endParaRPr>
          </a:p>
          <a:p>
            <a:pPr algn="ctr">
              <a:defRPr lang="ja-JP" altLang="en-US"/>
            </a:pPr>
            <a:r>
              <a:rPr lang="ja-JP" altLang="en-US" sz="7200">
                <a:ln w="19050" cap="flat" cmpd="sng">
                  <a:solidFill>
                    <a:schemeClr val="accent4">
                      <a:lumMod val="75000"/>
                    </a:schemeClr>
                  </a:solidFill>
                  <a:prstDash val="solid"/>
                  <a:bevel/>
                </a:ln>
                <a:solidFill>
                  <a:schemeClr val="accent4"/>
                </a:solidFill>
                <a:effectLst/>
                <a:latin typeface="HGP創英角ﾎﾟｯﾌﾟ体"/>
                <a:ea typeface="HGP創英角ﾎﾟｯﾌﾟ体"/>
              </a:rPr>
              <a:t>出前講座</a:t>
            </a:r>
            <a:endParaRPr lang="ja-JP" altLang="en-US" sz="7200">
              <a:ln w="19050" cap="flat" cmpd="sng">
                <a:solidFill>
                  <a:schemeClr val="accent4">
                    <a:lumMod val="75000"/>
                  </a:schemeClr>
                </a:solidFill>
                <a:prstDash val="solid"/>
                <a:bevel/>
              </a:ln>
              <a:solidFill>
                <a:schemeClr val="accent4"/>
              </a:solidFill>
              <a:effectLst/>
              <a:latin typeface="HGP創英角ﾎﾟｯﾌﾟ体"/>
              <a:ea typeface="HGP創英角ﾎﾟｯﾌﾟ体"/>
            </a:endParaRPr>
          </a:p>
        </p:txBody>
      </p:sp>
      <p:sp>
        <p:nvSpPr>
          <p:cNvPr id="1117" name="図形 45"/>
          <p:cNvSpPr/>
          <p:nvPr/>
        </p:nvSpPr>
        <p:spPr>
          <a:xfrm>
            <a:off x="48526" y="1065000"/>
            <a:ext cx="2086877" cy="676600"/>
          </a:xfrm>
          <a:prstGeom prst="homePlat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講師を</a:t>
            </a: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rgbClr val="FF00C0"/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無料</a:t>
            </a: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で</a:t>
            </a:r>
            <a:endParaRPr kumimoji="1" lang="ja-JP" altLang="en-US" sz="2000" b="1" dirty="0">
              <a:ln w="3175" cap="flat" cmpd="sng">
                <a:solidFill>
                  <a:schemeClr val="accent1">
                    <a:lumMod val="50000"/>
                  </a:schemeClr>
                </a:solidFill>
                <a:prstDash val="solid"/>
                <a:bevel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  <a:latin typeface="HGP創英角ﾎﾟｯﾌﾟ体"/>
              <a:ea typeface="HGP創英角ﾎﾟｯﾌﾟ体"/>
            </a:endParaRPr>
          </a:p>
          <a:p>
            <a:pPr algn="ctr">
              <a:defRPr lang="ja-JP" altLang="en-US"/>
            </a:pPr>
            <a:r>
              <a:rPr kumimoji="1" lang="ja-JP" altLang="en-US" sz="2000" b="1" dirty="0">
                <a:ln w="3175" cap="flat" cmpd="sng">
                  <a:solidFill>
                    <a:schemeClr val="accent1">
                      <a:lumMod val="50000"/>
                    </a:schemeClr>
                  </a:solidFill>
                  <a:prstDash val="solid"/>
                  <a:bevel/>
                </a:ln>
                <a:solidFill>
                  <a:schemeClr val="accent4">
                    <a:lumMod val="40000"/>
                    <a:lumOff val="60000"/>
                  </a:schemeClr>
                </a:solidFill>
                <a:effectLst>
                  <a:innerShdw blurRad="63500" dist="50800" dir="13500000">
                    <a:schemeClr val="accent6">
                      <a:lumMod val="50000"/>
                    </a:schemeClr>
                  </a:innerShdw>
                </a:effectLst>
                <a:latin typeface="HGP創英角ﾎﾟｯﾌﾟ体"/>
                <a:ea typeface="HGP創英角ﾎﾟｯﾌﾟ体"/>
              </a:rPr>
              <a:t>派遣します</a:t>
            </a:r>
            <a:endParaRPr kumimoji="1" lang="ja-JP" altLang="en-US" sz="2000" b="1" dirty="0">
              <a:ln w="3175" cap="flat" cmpd="sng">
                <a:solidFill>
                  <a:schemeClr val="accent1">
                    <a:lumMod val="50000"/>
                  </a:schemeClr>
                </a:solidFill>
                <a:prstDash val="solid"/>
                <a:bevel/>
              </a:ln>
              <a:solidFill>
                <a:schemeClr val="accent4">
                  <a:lumMod val="40000"/>
                  <a:lumOff val="60000"/>
                </a:schemeClr>
              </a:solidFill>
              <a:effectLst>
                <a:innerShdw blurRad="63500" dist="50800" dir="13500000">
                  <a:schemeClr val="accent6">
                    <a:lumMod val="50000"/>
                  </a:schemeClr>
                </a:innerShdw>
              </a:effectLst>
              <a:latin typeface="HGP創英角ﾎﾟｯﾌﾟ体"/>
              <a:ea typeface="HGP創英角ﾎﾟｯﾌﾟ体"/>
            </a:endParaRPr>
          </a:p>
        </p:txBody>
      </p:sp>
      <p:sp>
        <p:nvSpPr>
          <p:cNvPr id="1118" name="四角形 47"/>
          <p:cNvSpPr/>
          <p:nvPr/>
        </p:nvSpPr>
        <p:spPr>
          <a:xfrm>
            <a:off x="1021151" y="8690230"/>
            <a:ext cx="3222759" cy="436014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kumimoji="1" lang="ja-JP" altLang="en-US" sz="1600" b="1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accent1">
                    <a:lumMod val="50000"/>
                  </a:schemeClr>
                </a:solidFill>
                <a:effectLst/>
                <a:latin typeface="AR P丸ゴシック体E"/>
                <a:ea typeface="AR P丸ゴシック体E"/>
              </a:rPr>
              <a:t>秩父市地域包括支援センター</a:t>
            </a:r>
            <a:endParaRPr lang="ja-JP" altLang="en-US" sz="1600"/>
          </a:p>
        </p:txBody>
      </p:sp>
      <p:sp>
        <p:nvSpPr>
          <p:cNvPr id="1119" name="図形 71"/>
          <p:cNvSpPr/>
          <p:nvPr/>
        </p:nvSpPr>
        <p:spPr>
          <a:xfrm>
            <a:off x="274275" y="4458267"/>
            <a:ext cx="3091230" cy="743112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1800">
                <a:solidFill>
                  <a:schemeClr val="bg1"/>
                </a:solidFill>
                <a:latin typeface="AR P丸ゴシック体E"/>
                <a:ea typeface="AR P丸ゴシック体E"/>
              </a:rPr>
              <a:t>いざという時に役立つ豆知識</a:t>
            </a:r>
            <a:endParaRPr lang="ja-JP" altLang="en-US" sz="18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赤十字健康生活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支援</a:t>
            </a:r>
            <a:endParaRPr lang="ja-JP" altLang="en-US" sz="16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　 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講習指導員</a:t>
            </a:r>
            <a:r>
              <a:rPr lang="ja-JP" altLang="en-US" sz="14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1400">
              <a:solidFill>
                <a:schemeClr val="tx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0" name="図形 72"/>
          <p:cNvSpPr/>
          <p:nvPr/>
        </p:nvSpPr>
        <p:spPr>
          <a:xfrm>
            <a:off x="3538427" y="3585000"/>
            <a:ext cx="3091230" cy="735017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脳活トレーニング</a:t>
            </a:r>
            <a:endParaRPr lang="ja-JP" altLang="en-US" sz="18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</a:t>
            </a: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講師</a:t>
            </a: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】介護予防</a:t>
            </a: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運動指導員</a:t>
            </a: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      </a:t>
            </a:r>
            <a:r>
              <a:rPr lang="ja-JP" altLang="en-US" sz="1800">
                <a:solidFill>
                  <a:schemeClr val="bg1"/>
                </a:solidFill>
                <a:latin typeface="AR P丸ゴシック体E"/>
                <a:ea typeface="AR P丸ゴシック体E"/>
              </a:rPr>
              <a:t> 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1" name="図形 73"/>
          <p:cNvSpPr/>
          <p:nvPr/>
        </p:nvSpPr>
        <p:spPr>
          <a:xfrm>
            <a:off x="300006" y="3585000"/>
            <a:ext cx="3079812" cy="722754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転倒予防と</a:t>
            </a: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ストレッチ体操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介護予防運動指導員</a:t>
            </a:r>
            <a:r>
              <a:rPr lang="ja-JP" altLang="en-US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r>
              <a:rPr lang="ja-JP" altLang="en-US">
                <a:solidFill>
                  <a:schemeClr val="bg1"/>
                </a:solidFill>
                <a:latin typeface="AR P丸ゴシック体E"/>
                <a:ea typeface="AR P丸ゴシック体E"/>
              </a:rPr>
              <a:t> </a:t>
            </a:r>
            <a:endParaRPr lang="ja-JP" altLang="en-US" sz="18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2" name="図形 74"/>
          <p:cNvSpPr/>
          <p:nvPr/>
        </p:nvSpPr>
        <p:spPr>
          <a:xfrm>
            <a:off x="279984" y="5315441"/>
            <a:ext cx="3091230" cy="703489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歌と笑いで若返り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音楽講師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800">
                <a:solidFill>
                  <a:schemeClr val="bg1"/>
                </a:solidFill>
                <a:latin typeface="AR P丸ゴシック体E"/>
                <a:ea typeface="AR P丸ゴシック体E"/>
              </a:rPr>
              <a:t>   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　</a:t>
            </a:r>
            <a:endParaRPr lang="ja-JP" altLang="en-US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23" name="図形 75"/>
          <p:cNvSpPr/>
          <p:nvPr/>
        </p:nvSpPr>
        <p:spPr>
          <a:xfrm>
            <a:off x="279984" y="6174841"/>
            <a:ext cx="3119855" cy="706035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カーレット</a:t>
            </a:r>
            <a:endParaRPr lang="ja-JP" altLang="en-US" sz="20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>
              <a:defRPr lang="ja-JP" altLang="en-US"/>
            </a:pP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包括職員</a:t>
            </a: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　</a:t>
            </a:r>
            <a:endParaRPr lang="ja-JP" altLang="en-US" sz="18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4" name="図形 76"/>
          <p:cNvSpPr/>
          <p:nvPr/>
        </p:nvSpPr>
        <p:spPr>
          <a:xfrm>
            <a:off x="3563198" y="4458267"/>
            <a:ext cx="3079433" cy="717948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indent="144000"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笑いヨガ</a:t>
            </a:r>
            <a:endParaRPr lang="ja-JP" altLang="en-US" sz="20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indent="144000" algn="ctr">
              <a:defRPr lang="ja-JP" altLang="en-US"/>
            </a:pP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 【講師】</a:t>
            </a: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笑いヨガ講師</a:t>
            </a:r>
            <a:r>
              <a:rPr lang="ja-JP" altLang="en-US">
                <a:solidFill>
                  <a:schemeClr val="bg1"/>
                </a:solidFill>
                <a:latin typeface="AR P丸ゴシック体E"/>
                <a:ea typeface="AR P丸ゴシック体E"/>
              </a:rPr>
              <a:t>    </a:t>
            </a:r>
            <a:r>
              <a:rPr lang="ja-JP" altLang="en-US">
                <a:solidFill>
                  <a:schemeClr val="bg1"/>
                </a:solidFill>
                <a:latin typeface="AR P丸ゴシック体E"/>
                <a:ea typeface="AR P丸ゴシック体E"/>
              </a:rPr>
              <a:t>    </a:t>
            </a:r>
            <a:r>
              <a:rPr lang="ja-JP" altLang="en-US">
                <a:latin typeface="AR P丸ゴシック体E"/>
                <a:ea typeface="AR P丸ゴシック体E"/>
              </a:rPr>
              <a:t>　　</a:t>
            </a:r>
            <a:r>
              <a:rPr lang="ja-JP" altLang="en-US">
                <a:solidFill>
                  <a:schemeClr val="bg1"/>
                </a:solidFill>
                <a:latin typeface="AR P丸ゴシック体E"/>
                <a:ea typeface="AR P丸ゴシック体E"/>
              </a:rPr>
              <a:t>　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25" name="図形 93"/>
          <p:cNvSpPr/>
          <p:nvPr/>
        </p:nvSpPr>
        <p:spPr>
          <a:xfrm>
            <a:off x="215776" y="7920305"/>
            <a:ext cx="4588451" cy="765729"/>
          </a:xfrm>
          <a:prstGeom prst="roundRect">
            <a:avLst/>
          </a:prstGeom>
          <a:noFill/>
          <a:ln w="25400" cap="flat" cmpd="sng">
            <a:solidFill>
              <a:srgbClr val="002060"/>
            </a:solidFill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endParaRPr lang="ja-JP" altLang="en-US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26" name="四角形 95"/>
          <p:cNvSpPr/>
          <p:nvPr/>
        </p:nvSpPr>
        <p:spPr>
          <a:xfrm>
            <a:off x="166732" y="7874613"/>
            <a:ext cx="1152929" cy="428557"/>
          </a:xfrm>
          <a:prstGeom prst="rect">
            <a:avLst/>
          </a:prstGeom>
          <a:noFill/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/>
            <a:r>
              <a:rPr lang="ja-JP" altLang="en-US" sz="1600">
                <a:solidFill>
                  <a:srgbClr val="002060"/>
                </a:solidFill>
                <a:latin typeface="AR P丸ゴシック体E" pitchFamily="0" charset="0"/>
                <a:ea typeface="AR P丸ゴシック体E" pitchFamily="0" charset="0"/>
              </a:rPr>
              <a:t>【申込み】</a:t>
            </a:r>
            <a:endParaRPr lang="ja-JP" altLang="en-US" sz="1600">
              <a:solidFill>
                <a:srgbClr val="002060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pic>
        <p:nvPicPr>
          <p:cNvPr id="1127" name="図 10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1870" y="1280917"/>
            <a:ext cx="850395" cy="661752"/>
          </a:xfrm>
          <a:prstGeom prst="rect">
            <a:avLst/>
          </a:prstGeom>
        </p:spPr>
      </p:pic>
      <p:sp>
        <p:nvSpPr>
          <p:cNvPr id="1128" name="四角形 100"/>
          <p:cNvSpPr/>
          <p:nvPr/>
        </p:nvSpPr>
        <p:spPr>
          <a:xfrm>
            <a:off x="1092762" y="7920305"/>
            <a:ext cx="3710682" cy="769925"/>
          </a:xfrm>
          <a:prstGeom prst="rect">
            <a:avLst/>
          </a:prstGeom>
          <a:noFill/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/>
            <a:r>
              <a:rPr lang="ja-JP" altLang="en-US" sz="1600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上記のメニューからお選びください。</a:t>
            </a:r>
            <a:endParaRPr lang="ja-JP" altLang="en-US" sz="1600">
              <a:solidFill>
                <a:srgbClr val="0070C0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l"/>
            <a:r>
              <a:rPr lang="ja-JP" altLang="en-US" sz="1400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※</a:t>
            </a:r>
            <a:r>
              <a:rPr lang="ja-JP" altLang="en-US" sz="1400" b="1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年２回</a:t>
            </a:r>
            <a:r>
              <a:rPr lang="ja-JP" altLang="en-US" sz="1400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まで、</a:t>
            </a:r>
            <a:r>
              <a:rPr lang="ja-JP" altLang="en-US" sz="1400" b="1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平日</a:t>
            </a:r>
            <a:r>
              <a:rPr lang="ja-JP" altLang="en-US" sz="1400" b="1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開催で</a:t>
            </a:r>
            <a:r>
              <a:rPr lang="ja-JP" altLang="en-US" sz="1400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す。</a:t>
            </a:r>
            <a:endParaRPr lang="ja-JP" altLang="en-US" sz="1400">
              <a:solidFill>
                <a:srgbClr val="0070C0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l"/>
            <a:r>
              <a:rPr lang="ja-JP" altLang="en-US" sz="1400">
                <a:solidFill>
                  <a:srgbClr val="0070C0"/>
                </a:solidFill>
                <a:latin typeface="AR P丸ゴシック体E" pitchFamily="0" charset="0"/>
                <a:ea typeface="AR P丸ゴシック体E" pitchFamily="0" charset="0"/>
              </a:rPr>
              <a:t>※カーレット、輪投げの貸出しも行っています。</a:t>
            </a:r>
            <a:endParaRPr lang="ja-JP" altLang="en-US" sz="1400">
              <a:solidFill>
                <a:srgbClr val="0070C0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0" name="タイトル 61"/>
          <p:cNvSpPr/>
          <p:nvPr/>
        </p:nvSpPr>
        <p:spPr>
          <a:xfrm>
            <a:off x="1383727" y="9126244"/>
            <a:ext cx="3224516" cy="690030"/>
          </a:xfrm>
          <a:prstGeom prst="rect">
            <a:avLst/>
          </a:prstGeom>
          <a:noFill/>
        </p:spPr>
        <p:txBody>
          <a:bodyPr anchor="ctr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lang="ja-JP" altLang="en-US" sz="4800" b="1" kern="1200" dirty="0" smtClean="0">
                <a:gradFill flip="none" rotWithShape="1">
                  <a:gsLst>
                    <a:gs pos="0">
                      <a:schemeClr val="accent4">
                        <a:lumMod val="50000"/>
                      </a:schemeClr>
                    </a:gs>
                    <a:gs pos="100000">
                      <a:schemeClr val="accent4"/>
                    </a:gs>
                  </a:gsLst>
                  <a:lin ang="16200000" scaled="1"/>
                  <a:tileRect/>
                </a:gradFill>
                <a:effectLst>
                  <a:glow rad="50800">
                    <a:schemeClr val="tx2">
                      <a:lumMod val="20000"/>
                      <a:lumOff val="80000"/>
                      <a:alpha val="50000"/>
                    </a:schemeClr>
                  </a:glow>
                  <a:reflection blurRad="6350" stA="34000" dist="50800" dir="5400000" sy="-100000" algn="bl" rotWithShape="0"/>
                </a:effectLst>
                <a:latin typeface="+mj-lt"/>
                <a:ea typeface="+mj-ea"/>
                <a:cs typeface="+mj-cs"/>
              </a:defRPr>
            </a:lvl1pPr>
          </a:lstStyle>
          <a:p>
            <a:pPr algn="l"/>
            <a:endParaRPr kumimoji="1" lang="ja-JP" altLang="en-US" sz="864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丸ゴシック体E"/>
              <a:ea typeface="AR丸ゴシック体E"/>
            </a:endParaRPr>
          </a:p>
          <a:p>
            <a:pPr algn="l"/>
            <a:r>
              <a:rPr kumimoji="1" lang="ja-JP" altLang="en-US" sz="240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bg1"/>
                </a:solidFill>
                <a:effectLst/>
                <a:latin typeface="AR丸ゴシック体E"/>
                <a:ea typeface="AR丸ゴシック体E"/>
              </a:rPr>
              <a:t>　 　　　　　　　　</a:t>
            </a:r>
            <a:endParaRPr kumimoji="1" lang="ja-JP" altLang="en-US" sz="140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tx1"/>
              </a:solidFill>
              <a:effectLst/>
              <a:latin typeface="AR丸ゴシック体E"/>
              <a:ea typeface="AR丸ゴシック体E"/>
            </a:endParaRPr>
          </a:p>
          <a:p>
            <a:pPr algn="l"/>
            <a:r>
              <a:rPr kumimoji="1" lang="ja-JP" altLang="en-US" sz="1400" b="0" dirty="0">
                <a:ln w="3175" cap="flat" cmpd="sng">
                  <a:noFill/>
                  <a:prstDash val="solid"/>
                  <a:bevel/>
                </a:ln>
                <a:solidFill>
                  <a:schemeClr val="tx1"/>
                </a:solidFill>
                <a:effectLst/>
                <a:latin typeface="AR丸ゴシック体E"/>
                <a:ea typeface="AR丸ゴシック体E"/>
              </a:rPr>
              <a:t>秩父地域     　</a:t>
            </a:r>
            <a:r>
              <a:rPr kumimoji="1" lang="ja-JP" altLang="en-US" sz="140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tx1"/>
                </a:solidFill>
                <a:effectLst/>
                <a:latin typeface="AR丸ゴシック体E"/>
                <a:ea typeface="AR丸ゴシック体E"/>
              </a:rPr>
              <a:t>☎ ２２－２５８２</a:t>
            </a:r>
            <a:endParaRPr kumimoji="1" lang="ja-JP" altLang="en-US" sz="240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丸ゴシック体E"/>
              <a:ea typeface="AR丸ゴシック体E"/>
            </a:endParaRPr>
          </a:p>
          <a:p>
            <a:pPr algn="l"/>
            <a:r>
              <a:rPr kumimoji="1" lang="ja-JP" altLang="en-US" sz="1400" b="0" dirty="0">
                <a:ln w="3175" cap="flat" cmpd="sng">
                  <a:noFill/>
                  <a:prstDash val="solid"/>
                  <a:bevel/>
                </a:ln>
                <a:solidFill>
                  <a:schemeClr val="tx1"/>
                </a:solidFill>
                <a:effectLst/>
                <a:latin typeface="AR丸ゴシック体E"/>
                <a:ea typeface="AR丸ゴシック体E"/>
              </a:rPr>
              <a:t>吉田地域     　</a:t>
            </a:r>
            <a:r>
              <a:rPr kumimoji="1" lang="ja-JP" altLang="en-US" sz="140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tx1"/>
                </a:solidFill>
                <a:effectLst/>
                <a:latin typeface="AR丸ゴシック体E"/>
                <a:ea typeface="AR丸ゴシック体E"/>
              </a:rPr>
              <a:t>☎ ７７－１１３４</a:t>
            </a:r>
            <a:endParaRPr kumimoji="1" lang="ja-JP" altLang="en-US" sz="140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tx1"/>
              </a:solidFill>
              <a:effectLst/>
              <a:latin typeface="AR丸ゴシック体E"/>
              <a:ea typeface="AR丸ゴシック体E"/>
            </a:endParaRPr>
          </a:p>
          <a:p>
            <a:pPr algn="l"/>
            <a:r>
              <a:rPr kumimoji="1" lang="ja-JP" altLang="en-US" sz="1400" b="0" dirty="0">
                <a:ln w="3175" cap="flat" cmpd="sng">
                  <a:noFill/>
                  <a:prstDash val="solid"/>
                  <a:bevel/>
                </a:ln>
                <a:solidFill>
                  <a:schemeClr val="tx1"/>
                </a:solidFill>
                <a:effectLst/>
                <a:latin typeface="AR P丸ゴシック体E"/>
                <a:ea typeface="AR P丸ゴシック体E"/>
              </a:rPr>
              <a:t>大滝・荒川地域   </a:t>
            </a:r>
            <a:r>
              <a:rPr kumimoji="1" lang="ja-JP" altLang="en-US" sz="140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tx1"/>
                </a:solidFill>
                <a:effectLst/>
                <a:latin typeface="AR丸ゴシック体E"/>
                <a:ea typeface="AR丸ゴシック体E"/>
              </a:rPr>
              <a:t>☎ ５３－１０１４</a:t>
            </a:r>
            <a:endParaRPr kumimoji="1" lang="ja-JP" altLang="en-US" sz="140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tx1"/>
              </a:solidFill>
              <a:effectLst/>
              <a:latin typeface="AR丸ゴシック体E"/>
              <a:ea typeface="AR丸ゴシック体E"/>
            </a:endParaRPr>
          </a:p>
          <a:p>
            <a:pPr algn="l"/>
            <a:endParaRPr kumimoji="1" lang="ja-JP" altLang="en-US" sz="2240" b="0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bg1"/>
              </a:solidFill>
              <a:effectLst/>
              <a:latin typeface="AR丸ゴシック体E"/>
              <a:ea typeface="AR丸ゴシック体E"/>
            </a:endParaRPr>
          </a:p>
          <a:p>
            <a:pPr algn="ctr"/>
            <a:r>
              <a:rPr kumimoji="1" lang="ja-JP" altLang="en-US" sz="2240" b="0" dirty="0">
                <a:ln w="3175" cap="flat" cmpd="sng">
                  <a:solidFill>
                    <a:schemeClr val="bg1"/>
                  </a:solidFill>
                  <a:prstDash val="solid"/>
                  <a:bevel/>
                </a:ln>
                <a:solidFill>
                  <a:schemeClr val="bg1"/>
                </a:solidFill>
                <a:effectLst/>
                <a:latin typeface="AR P丸ゴシック体E"/>
                <a:ea typeface="AR P丸ゴシック体E"/>
              </a:rPr>
              <a:t> 　　　</a:t>
            </a:r>
            <a:endParaRPr kumimoji="1" lang="ja-JP" altLang="en-US" sz="2240" b="1" dirty="0">
              <a:ln w="3175" cap="flat" cmpd="sng">
                <a:solidFill>
                  <a:schemeClr val="bg1"/>
                </a:solidFill>
                <a:prstDash val="solid"/>
                <a:bevel/>
              </a:ln>
              <a:solidFill>
                <a:schemeClr val="accent1">
                  <a:lumMod val="50000"/>
                </a:schemeClr>
              </a:solidFill>
              <a:effectLst/>
              <a:latin typeface="AR P丸ゴシック体E"/>
              <a:ea typeface="AR P丸ゴシック体E"/>
            </a:endParaRPr>
          </a:p>
        </p:txBody>
      </p:sp>
      <p:sp>
        <p:nvSpPr>
          <p:cNvPr id="1131" name="四角形 53"/>
          <p:cNvSpPr/>
          <p:nvPr/>
        </p:nvSpPr>
        <p:spPr>
          <a:xfrm>
            <a:off x="4761160" y="9620332"/>
            <a:ext cx="645765" cy="32632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anchor="ctr"/>
          <a:p>
            <a:pPr algn="ctr"/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Ⓒ秩父市</a:t>
            </a:r>
            <a:endParaRPr lang="ja-JP" altLang="en-US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2" name="図形 57"/>
          <p:cNvSpPr/>
          <p:nvPr/>
        </p:nvSpPr>
        <p:spPr>
          <a:xfrm>
            <a:off x="3580374" y="6174841"/>
            <a:ext cx="3091230" cy="684110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latin typeface="AR P丸ゴシック体E"/>
                <a:ea typeface="AR P丸ゴシック体E"/>
              </a:rPr>
              <a:t>正しい食生活について</a:t>
            </a:r>
            <a:endParaRPr lang="ja-JP" altLang="en-US" sz="2000"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管理栄養士</a:t>
            </a:r>
            <a:r>
              <a:rPr lang="ja-JP" altLang="en-US" sz="2000">
                <a:latin typeface="AR P丸ゴシック体E"/>
                <a:ea typeface="AR P丸ゴシック体E"/>
              </a:rPr>
              <a:t> </a:t>
            </a:r>
            <a:r>
              <a:rPr lang="ja-JP" altLang="en-US">
                <a:solidFill>
                  <a:schemeClr val="bg1"/>
                </a:solidFill>
                <a:latin typeface="AR P丸ゴシック体E"/>
                <a:ea typeface="AR P丸ゴシック体E"/>
              </a:rPr>
              <a:t>     </a:t>
            </a:r>
            <a:r>
              <a:rPr lang="ja-JP" altLang="en-US" sz="1600">
                <a:solidFill>
                  <a:schemeClr val="tx1"/>
                </a:solidFill>
                <a:latin typeface="AR P丸ゴシック体E"/>
                <a:ea typeface="AR P丸ゴシック体E"/>
              </a:rPr>
              <a:t>    </a:t>
            </a:r>
            <a:endParaRPr lang="ja-JP" altLang="en-US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3" name="図形 59"/>
          <p:cNvSpPr/>
          <p:nvPr/>
        </p:nvSpPr>
        <p:spPr>
          <a:xfrm>
            <a:off x="3525453" y="2713336"/>
            <a:ext cx="3117178" cy="722738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l">
              <a:defRPr lang="ja-JP" altLang="en-US"/>
            </a:pPr>
            <a:endParaRPr lang="ja-JP" altLang="en-US" sz="1600">
              <a:solidFill>
                <a:schemeClr val="bg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有酸素運動で体力アップ‼</a:t>
            </a:r>
            <a:endParaRPr lang="ja-JP" altLang="en-US" sz="2000">
              <a:solidFill>
                <a:schemeClr val="tx1"/>
              </a:solidFill>
              <a:latin typeface="AR P丸ゴシック体E"/>
              <a:ea typeface="AR P丸ゴシック体E"/>
            </a:endParaRPr>
          </a:p>
          <a:p>
            <a:pPr algn="ctr">
              <a:defRPr lang="ja-JP" altLang="en-US"/>
            </a:pPr>
            <a:r>
              <a:rPr lang="ja-JP" altLang="en-US" sz="18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消費生活相談員</a:t>
            </a:r>
            <a:endParaRPr lang="ja-JP" altLang="en-US" sz="18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>
              <a:defRPr lang="ja-JP" altLang="en-US"/>
            </a:pP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　</a:t>
            </a:r>
            <a:endParaRPr lang="ja-JP" altLang="en-US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4" name="図形 64"/>
          <p:cNvSpPr/>
          <p:nvPr/>
        </p:nvSpPr>
        <p:spPr>
          <a:xfrm>
            <a:off x="172527" y="2338730"/>
            <a:ext cx="980984" cy="524138"/>
          </a:xfrm>
          <a:prstGeom prst="horizontalScroll">
            <a:avLst>
              <a:gd name="adj" fmla="val 2181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Overflow="overflow" horzOverflow="overflow" anchor="ctr"/>
          <a:p>
            <a:pPr algn="ctr"/>
            <a:r>
              <a:rPr lang="ja-JP" altLang="en-US" sz="1600">
                <a:solidFill>
                  <a:schemeClr val="tx1"/>
                </a:solidFill>
                <a:latin typeface="AR浪漫明朝体U"/>
                <a:ea typeface="AR浪漫明朝体U"/>
              </a:rPr>
              <a:t>ＮＥＷ</a:t>
            </a:r>
            <a:endParaRPr lang="ja-JP" altLang="en-US" sz="1600">
              <a:solidFill>
                <a:schemeClr val="tx1"/>
              </a:solidFill>
              <a:latin typeface="AR浪漫明朝体U"/>
              <a:ea typeface="AR浪漫明朝体U"/>
            </a:endParaRPr>
          </a:p>
        </p:txBody>
      </p:sp>
      <p:sp>
        <p:nvSpPr>
          <p:cNvPr id="1135" name="図形 64"/>
          <p:cNvSpPr/>
          <p:nvPr/>
        </p:nvSpPr>
        <p:spPr>
          <a:xfrm>
            <a:off x="3399839" y="2338730"/>
            <a:ext cx="1034676" cy="552961"/>
          </a:xfrm>
          <a:prstGeom prst="horizontalScroll">
            <a:avLst>
              <a:gd name="adj" fmla="val 21818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Overflow="overflow" horzOverflow="overflow" anchor="ctr"/>
          <a:p>
            <a:pPr algn="ctr"/>
            <a:r>
              <a:rPr lang="ja-JP" altLang="en-US" sz="1600">
                <a:solidFill>
                  <a:schemeClr val="tx1"/>
                </a:solidFill>
                <a:latin typeface="AR浪漫明朝体U"/>
                <a:ea typeface="AR浪漫明朝体U"/>
              </a:rPr>
              <a:t>ＮＥＷ</a:t>
            </a:r>
            <a:endParaRPr lang="ja-JP" altLang="en-US" sz="1600">
              <a:solidFill>
                <a:schemeClr val="tx1"/>
              </a:solidFill>
              <a:latin typeface="AR浪漫明朝体U"/>
              <a:ea typeface="AR浪漫明朝体U"/>
            </a:endParaRPr>
          </a:p>
        </p:txBody>
      </p:sp>
      <p:sp>
        <p:nvSpPr>
          <p:cNvPr id="1136" name="図形 65"/>
          <p:cNvSpPr/>
          <p:nvPr/>
        </p:nvSpPr>
        <p:spPr>
          <a:xfrm>
            <a:off x="3576627" y="7038126"/>
            <a:ext cx="3094977" cy="722738"/>
          </a:xfrm>
          <a:prstGeom prst="flowChartAlternateProcess">
            <a:avLst/>
          </a:prstGeom>
          <a:solidFill>
            <a:srgbClr val="6079AC"/>
          </a:solidFill>
          <a:ln w="25400" cap="flat" cmpd="sng">
            <a:noFill/>
            <a:prstDash val="solid"/>
            <a:round/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ja-JP" altLang="en-US"/>
            </a:pPr>
            <a:r>
              <a:rPr lang="ja-JP" altLang="en-US" sz="2000">
                <a:solidFill>
                  <a:schemeClr val="bg1"/>
                </a:solidFill>
                <a:latin typeface="AR P丸ゴシック体E"/>
                <a:ea typeface="AR P丸ゴシック体E"/>
              </a:rPr>
              <a:t>認知症について</a:t>
            </a:r>
            <a:endParaRPr lang="ja-JP" altLang="en-US" sz="2000">
              <a:solidFill>
                <a:schemeClr val="bg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>
              <a:defRPr lang="ja-JP" altLang="en-US"/>
            </a:pP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【講師】 包括職員</a:t>
            </a:r>
            <a:r>
              <a:rPr lang="ja-JP" altLang="en-US" sz="2000">
                <a:solidFill>
                  <a:schemeClr val="tx1"/>
                </a:solidFill>
                <a:latin typeface="AR P丸ゴシック体E"/>
                <a:ea typeface="AR P丸ゴシック体E"/>
              </a:rPr>
              <a:t> </a:t>
            </a:r>
            <a:r>
              <a:rPr lang="ja-JP" altLang="en-US" sz="1600">
                <a:solidFill>
                  <a:schemeClr val="bg1"/>
                </a:solidFill>
                <a:latin typeface="AR P丸ゴシック体E"/>
                <a:ea typeface="AR P丸ゴシック体E"/>
              </a:rPr>
              <a:t>　　</a:t>
            </a:r>
            <a:endParaRPr lang="ja-JP" altLang="en-US" sz="2000">
              <a:solidFill>
                <a:schemeClr val="bg1"/>
              </a:solidFill>
              <a:latin typeface="AR P丸ゴシック体E"/>
              <a:ea typeface="AR P丸ゴシック体E"/>
            </a:endParaRPr>
          </a:p>
        </p:txBody>
      </p:sp>
      <p:sp>
        <p:nvSpPr>
          <p:cNvPr id="1137" name="テキスト 35"/>
          <p:cNvSpPr txBox="1"/>
          <p:nvPr/>
        </p:nvSpPr>
        <p:spPr>
          <a:xfrm>
            <a:off x="4804227" y="7827728"/>
            <a:ext cx="1583007" cy="52232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 lang="ja-JP" altLang="en-US"/>
            </a:pPr>
            <a:r>
              <a:rPr lang="ja-JP" altLang="en-US" sz="1400" b="1">
                <a:solidFill>
                  <a:srgbClr val="FF0000"/>
                </a:solidFill>
                <a:latin typeface="AR P丸ゴシック体M"/>
                <a:ea typeface="AR P丸ゴシック体M"/>
                <a:cs typeface="+mn-lt"/>
              </a:rPr>
              <a:t>※スマホ講座のみ　　</a:t>
            </a:r>
            <a:endParaRPr lang="ja-JP" altLang="en-US" sz="1400" b="1">
              <a:solidFill>
                <a:srgbClr val="FF0000"/>
              </a:solidFill>
              <a:latin typeface="AR P丸ゴシック体M"/>
              <a:ea typeface="AR P丸ゴシック体M"/>
              <a:cs typeface="+mn-lt"/>
            </a:endParaRPr>
          </a:p>
          <a:p>
            <a:pPr>
              <a:defRPr lang="ja-JP" altLang="en-US"/>
            </a:pPr>
            <a:r>
              <a:rPr lang="ja-JP" altLang="en-US" sz="1400" b="1">
                <a:solidFill>
                  <a:srgbClr val="FF0000"/>
                </a:solidFill>
                <a:latin typeface="AR P丸ゴシック体M"/>
                <a:ea typeface="AR P丸ゴシック体M"/>
                <a:cs typeface="+mn-lt"/>
              </a:rPr>
              <a:t>　</a:t>
            </a:r>
            <a:r>
              <a:rPr lang="ja-JP" altLang="en-US" sz="1400" b="1">
                <a:solidFill>
                  <a:srgbClr val="FF0000"/>
                </a:solidFill>
                <a:latin typeface="AR P丸ゴシック体M"/>
                <a:ea typeface="AR P丸ゴシック体M"/>
                <a:cs typeface="+mn-lt"/>
              </a:rPr>
              <a:t>定員15名</a:t>
            </a:r>
            <a:endParaRPr lang="ja-JP" altLang="en-US" sz="1400" b="1">
              <a:solidFill>
                <a:srgbClr val="FF0000"/>
              </a:solidFill>
              <a:latin typeface="AR P丸ゴシック体M"/>
              <a:ea typeface="AR P丸ゴシック体M"/>
              <a:cs typeface="+mn-lt"/>
            </a:endParaRPr>
          </a:p>
        </p:txBody>
      </p:sp>
      <p:sp>
        <p:nvSpPr>
          <p:cNvPr id="1138" name="四角形 53"/>
          <p:cNvSpPr/>
          <p:nvPr/>
        </p:nvSpPr>
        <p:spPr>
          <a:xfrm>
            <a:off x="5331667" y="9092753"/>
            <a:ext cx="1086017" cy="657121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anchor="ctr"/>
          <a:p>
            <a:pPr algn="ctr"/>
            <a:r>
              <a:rPr lang="ja-JP" altLang="en-US" sz="9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秩父市版健康</a:t>
            </a:r>
            <a:endParaRPr lang="ja-JP" altLang="en-US" sz="9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/>
            <a:r>
              <a:rPr lang="ja-JP" altLang="en-US" sz="9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マイレージ</a:t>
            </a:r>
            <a:endParaRPr lang="ja-JP" altLang="en-US" sz="9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  <a:p>
            <a:pPr algn="ctr"/>
            <a:r>
              <a:rPr lang="ja-JP" altLang="en-US" sz="9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1</a:t>
            </a:r>
            <a:r>
              <a:rPr lang="ja-JP" altLang="en-US" sz="9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ポイント</a:t>
            </a:r>
            <a:endParaRPr lang="ja-JP" altLang="en-US" sz="900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  <p:sp>
        <p:nvSpPr>
          <p:cNvPr id="1139" name="四角形 36"/>
          <p:cNvSpPr/>
          <p:nvPr/>
        </p:nvSpPr>
        <p:spPr>
          <a:xfrm>
            <a:off x="1561303" y="1741600"/>
            <a:ext cx="645765" cy="326320"/>
          </a:xfrm>
          <a:prstGeom prst="rect">
            <a:avLst/>
          </a:prstGeom>
          <a:noFill/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Overflow="overflow" horzOverflow="overflow" anchor="ctr"/>
          <a:p>
            <a:pPr algn="ctr"/>
            <a:r>
              <a:rPr lang="ja-JP" altLang="en-US" sz="800">
                <a:solidFill>
                  <a:schemeClr val="tx1"/>
                </a:solidFill>
                <a:latin typeface="AR P丸ゴシック体E" pitchFamily="0" charset="0"/>
                <a:ea typeface="AR P丸ゴシック体E" pitchFamily="0" charset="0"/>
              </a:rPr>
              <a:t>Ⓒ秩父市</a:t>
            </a:r>
            <a:endParaRPr lang="ja-JP" altLang="en-US">
              <a:solidFill>
                <a:schemeClr val="tx1"/>
              </a:solidFill>
              <a:latin typeface="AR P丸ゴシック体E" pitchFamily="0" charset="0"/>
              <a:ea typeface="AR P丸ゴシック体E" pitchFamily="0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標準">
  <a:themeElements>
    <a:clrScheme name="サービス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>
    <a:spDef>
      <a:spPr>
        <a:custGeom>
          <a:avLst/>
          <a:gdLst/>
          <a:ahLst/>
          <a:cxnLst/>
          <a:rect l="l" t="t" r="r" b="b"/>
          <a:pathLst/>
        </a:custGeom>
        <a:solidFill>
          <a:srgbClr val="00B0F0"/>
        </a:solidFill>
        <a:ln w="25400" cap="flat" cmpd="sng">
          <a:noFill/>
          <a:prstDash val="solid"/>
          <a:round/>
          <a:headEnd/>
          <a:tailEnd/>
        </a:ln>
      </a:spPr>
      <a:bodyPr vertOverflow="overflow" horzOverflow="overflow" anchor="ctr"/>
      <a:lstStyle>
        <a:defPPr algn="ctr">
          <a:defRPr lang="ja-JP" altLang="en-US">
            <a:solidFill>
              <a:schemeClr val="bg1"/>
            </a:solidFill>
            <a:latin typeface="AR P丸ゴシック体E"/>
            <a:ea typeface="AR P丸ゴシック体E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Focus">
  <a:themeElements>
    <a:clrScheme name="Focu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Focu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ocu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  <a:tileRect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  <a:tileRect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  <a:tileRect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</a:bgFillStyleLst>
    </a:fmtScheme>
  </a:themeElements>
  <a:objectDefaults/>
  <a:extraClrSchemeLst/>
</a:theme>
</file>

<file path=docProps/app.xml><?xml version="1.0" encoding="utf-8"?>
<Properties xmlns:vt="http://schemas.openxmlformats.org/officeDocument/2006/docPropsVTypes" xmlns="http://schemas.openxmlformats.org/officeDocument/2006/extended-properties">
  <Application>JUST Focus</Application>
  <AppVersion>5.0.4</AppVersion>
  <PresentationFormat>ユーザー設定</PresentationFormat>
  <Slides>1</Slides>
  <Notes>1</Notes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creator>野坂　佳孝</dc:creator>
  <cp:lastModifiedBy>千島　優子</cp:lastModifiedBy>
  <dcterms:created xsi:type="dcterms:W3CDTF">2018-03-08T02:15:40Z</dcterms:created>
  <dcterms:modified xsi:type="dcterms:W3CDTF">2025-04-14T00:17:27Z</dcterms:modified>
  <cp:revision>64</cp:revision>
</cp:coreProperties>
</file>

<file path=docProps/custom.xml><?xml version="1.0" encoding="utf-8"?>
<Properties xmlns:vt="http://schemas.openxmlformats.org/officeDocument/2006/docPropsVTypes" xmlns="http://schemas.openxmlformats.org/officeDocument/2006/custom-properties"/>
</file>