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4248" r:id="rId2"/>
  </p:sldMasterIdLst>
  <p:notesMasterIdLst>
    <p:notesMasterId r:id="rId3"/>
  </p:notesMasterIdLst>
  <p:sldIdLst>
    <p:sldId id="256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71"/>
    <p:restoredTop sz="94660"/>
  </p:normalViewPr>
  <p:slideViewPr>
    <p:cSldViewPr>
      <p:cViewPr varScale="0">
        <p:scale>
          <a:sx n="100" d="100"/>
          <a:sy n="100" d="100"/>
        </p:scale>
        <p:origin x="-1428" y="13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5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6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7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slideLayout" Target="../slideLayouts/slideLayout1.xml" /><Relationship Id="rId6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図形 62"/>
          <p:cNvSpPr/>
          <p:nvPr/>
        </p:nvSpPr>
        <p:spPr>
          <a:xfrm>
            <a:off x="3576660" y="7036441"/>
            <a:ext cx="3094979" cy="724423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火災予防について</a:t>
            </a:r>
            <a:endParaRPr lang="ja-JP" altLang="en-US" sz="20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【講師】 秩父消防本部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08" name="図形 55"/>
          <p:cNvSpPr/>
          <p:nvPr/>
        </p:nvSpPr>
        <p:spPr>
          <a:xfrm>
            <a:off x="264710" y="6174841"/>
            <a:ext cx="3127292" cy="72273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お口の健康について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歯科衛生士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09" name="図形 54"/>
          <p:cNvSpPr/>
          <p:nvPr/>
        </p:nvSpPr>
        <p:spPr>
          <a:xfrm>
            <a:off x="269238" y="5335593"/>
            <a:ext cx="3118578" cy="684161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latin typeface="AR P丸ゴシック体E"/>
                <a:ea typeface="AR P丸ゴシック体E"/>
              </a:rPr>
              <a:t> </a:t>
            </a: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フレイル予防について</a:t>
            </a:r>
            <a:endParaRPr lang="ja-JP" altLang="en-US" sz="20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理学療法士</a:t>
            </a:r>
            <a:endParaRPr lang="ja-JP" altLang="en-US" sz="16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pic>
        <p:nvPicPr>
          <p:cNvPr id="1110" name="図 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1397" y="8309712"/>
            <a:ext cx="1563427" cy="1597447"/>
          </a:xfrm>
          <a:prstGeom prst="rect">
            <a:avLst/>
          </a:prstGeom>
        </p:spPr>
      </p:pic>
      <p:sp>
        <p:nvSpPr>
          <p:cNvPr id="1111" name="タイトル 1"/>
          <p:cNvSpPr>
            <a:spLocks noGrp="1"/>
          </p:cNvSpPr>
          <p:nvPr>
            <p:ph type="ctrTitle" idx="0"/>
          </p:nvPr>
        </p:nvSpPr>
        <p:spPr>
          <a:xfrm>
            <a:off x="1741659" y="107465"/>
            <a:ext cx="4841505" cy="670418"/>
          </a:xfrm>
        </p:spPr>
        <p:txBody>
          <a:bodyPr anchor="ctr" anchorCtr="0">
            <a:normAutofit/>
          </a:bodyPr>
          <a:lstStyle/>
          <a:p>
            <a:pPr algn="l"/>
            <a:r>
              <a:rPr kumimoji="1" lang="ja-JP" altLang="en-US" sz="36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 </a:t>
            </a:r>
            <a:r>
              <a:rPr kumimoji="1" lang="ja-JP" altLang="en-US" sz="26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に</a:t>
            </a:r>
            <a:r>
              <a:rPr kumimoji="1" lang="ja-JP" altLang="en-US" sz="32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暮らす</a:t>
            </a:r>
            <a:r>
              <a:rPr kumimoji="1" lang="ja-JP" altLang="en-US" sz="32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ための</a:t>
            </a:r>
            <a:r>
              <a:rPr kumimoji="1" lang="ja-JP" altLang="en-US" sz="32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お手伝い</a:t>
            </a:r>
            <a:endParaRPr kumimoji="1" lang="ja-JP" altLang="en-US" sz="3200" b="1" dirty="0">
              <a:ln w="25400" cap="flat" cmpd="sng">
                <a:solidFill>
                  <a:srgbClr val="002060"/>
                </a:solidFill>
                <a:prstDash val="solid"/>
                <a:bevel/>
              </a:ln>
              <a:solidFill>
                <a:schemeClr val="accent1"/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</p:txBody>
      </p:sp>
      <p:sp>
        <p:nvSpPr>
          <p:cNvPr id="1112" name="図形 1667"/>
          <p:cNvSpPr/>
          <p:nvPr/>
        </p:nvSpPr>
        <p:spPr>
          <a:xfrm>
            <a:off x="294311" y="8908237"/>
            <a:ext cx="911100" cy="712095"/>
          </a:xfrm>
          <a:prstGeom prst="homePlate">
            <a:avLst>
              <a:gd name="adj" fmla="val 0"/>
            </a:avLst>
          </a:prstGeom>
          <a:solidFill>
            <a:srgbClr val="00B0F0"/>
          </a:solidFill>
          <a:ln w="25400" cap="flat" cmpd="sng" algn="ctr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 P丸ゴシック体E"/>
                <a:ea typeface="AR P丸ゴシック体E"/>
              </a:rPr>
              <a:t>申込み</a:t>
            </a:r>
            <a:endParaRPr lang="ja-JP" altLang="en-US" sz="600" b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l">
              <a:defRPr lang="ja-JP" altLang="en-US"/>
            </a:pP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 P丸ゴシック体E"/>
                <a:ea typeface="AR P丸ゴシック体E"/>
              </a:rPr>
              <a:t> 問合せ</a:t>
            </a:r>
            <a:endParaRPr lang="ja-JP" altLang="en-US" sz="2000" b="1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3" name="タイトル 1669"/>
          <p:cNvSpPr/>
          <p:nvPr/>
        </p:nvSpPr>
        <p:spPr>
          <a:xfrm>
            <a:off x="325058" y="1860749"/>
            <a:ext cx="6659766" cy="93623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 smtClean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ja-JP" altLang="en-US" sz="16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  </a:t>
            </a:r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秩父市地域包括支援センターでは、</a:t>
            </a:r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 地域の皆様の</a:t>
            </a:r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健康増進を目指し、</a:t>
            </a:r>
            <a:endParaRPr kumimoji="1" lang="ja-JP" altLang="en-US" sz="1500" b="1" dirty="0">
              <a:ln w="3175" cap="flat" cmpd="sng">
                <a:noFill/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  <a:p>
            <a:pPr algn="l"/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疾病予防、</a:t>
            </a:r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介護予防の</a:t>
            </a:r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普及・啓発を目的とした</a:t>
            </a:r>
            <a:r>
              <a:rPr kumimoji="1" lang="ja-JP" altLang="en-US" sz="15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00206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「出前講座」を開催</a:t>
            </a:r>
            <a:r>
              <a:rPr kumimoji="1" lang="ja-JP" altLang="en-US" sz="15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しています。</a:t>
            </a:r>
            <a:endParaRPr kumimoji="1" lang="ja-JP" altLang="en-US" sz="1500" b="1" dirty="0">
              <a:ln w="3175" cap="flat" cmpd="sng">
                <a:noFill/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  <a:p>
            <a:pPr algn="l"/>
            <a:endParaRPr kumimoji="1" lang="ja-JP" altLang="en-US" sz="1600" b="1" dirty="0">
              <a:ln w="3175" cap="flat" cmpd="sng">
                <a:noFill/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  <a:p>
            <a:pPr algn="l"/>
            <a:endParaRPr kumimoji="1" lang="ja-JP" altLang="en-US" sz="1600" b="1" dirty="0">
              <a:ln w="3175" cap="flat" cmpd="sng">
                <a:noFill/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  <a:p>
            <a:pPr algn="l"/>
            <a:endParaRPr kumimoji="1" lang="ja-JP" altLang="en-US" sz="1400" b="1" dirty="0">
              <a:ln w="3175" cap="flat" cmpd="sng">
                <a:noFill/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</p:txBody>
      </p:sp>
      <p:sp>
        <p:nvSpPr>
          <p:cNvPr id="1114" name="四角形 1678"/>
          <p:cNvSpPr/>
          <p:nvPr/>
        </p:nvSpPr>
        <p:spPr>
          <a:xfrm>
            <a:off x="1638711" y="2297205"/>
            <a:ext cx="3661875" cy="350826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200" b="1">
                <a:ln w="8890" cap="flat" cmpd="sng">
                  <a:solidFill>
                    <a:schemeClr val="accent1">
                      <a:tint val="3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>
                  <a:innerShdw blurRad="63500" dist="50800" dir="2700000">
                    <a:srgbClr val="000000">
                      <a:alpha val="50000"/>
                    </a:srgbClr>
                  </a:innerShdw>
                </a:effectLst>
                <a:latin typeface="AR丸ゴシック体E"/>
                <a:ea typeface="AR丸ゴシック体E"/>
              </a:rPr>
              <a:t>講　座　メ ニ ュー</a:t>
            </a:r>
            <a:endParaRPr lang="ja-JP" altLang="en-US" sz="2200" b="1">
              <a:ln w="8890" cap="flat" cmpd="sng">
                <a:solidFill>
                  <a:schemeClr val="accent1">
                    <a:tint val="3000"/>
                  </a:schemeClr>
                </a:solidFill>
                <a:prstDash val="solid"/>
                <a:bevel/>
              </a:ln>
              <a:solidFill>
                <a:schemeClr val="accent4"/>
              </a:solidFill>
              <a:effectLst>
                <a:innerShdw blurRad="63500" dist="50800" dir="2700000">
                  <a:srgbClr val="000000">
                    <a:alpha val="50000"/>
                  </a:srgbClr>
                </a:innerShdw>
              </a:effectLst>
              <a:latin typeface="AR丸ゴシック体E"/>
              <a:ea typeface="AR丸ゴシック体E"/>
            </a:endParaRPr>
          </a:p>
        </p:txBody>
      </p:sp>
      <p:pic>
        <p:nvPicPr>
          <p:cNvPr id="1115" name="図 28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000" y="9898760"/>
            <a:ext cx="735403" cy="258104"/>
          </a:xfrm>
          <a:prstGeom prst="rect">
            <a:avLst/>
          </a:prstGeom>
        </p:spPr>
      </p:pic>
      <p:sp>
        <p:nvSpPr>
          <p:cNvPr id="1116" name="四角形 128"/>
          <p:cNvSpPr/>
          <p:nvPr/>
        </p:nvSpPr>
        <p:spPr>
          <a:xfrm>
            <a:off x="2492131" y="596194"/>
            <a:ext cx="3887512" cy="983992"/>
          </a:xfrm>
          <a:prstGeom prst="rect">
            <a:avLst/>
          </a:prstGeom>
        </p:spPr>
        <p:txBody>
          <a:bodyPr wrap="square" anchor="ctr">
            <a:spAutoFit/>
          </a:bodyPr>
          <a:p>
            <a:pPr algn="ctr">
              <a:defRPr lang="ja-JP" altLang="en-US"/>
            </a:pPr>
            <a:r>
              <a:rPr lang="ja-JP" altLang="en-US" sz="5800">
                <a:ln w="19050" cap="flat" cmpd="sng">
                  <a:solidFill>
                    <a:schemeClr val="accent2"/>
                  </a:solidFill>
                  <a:prstDash val="solid"/>
                  <a:bevel/>
                </a:ln>
                <a:gradFill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accent2">
                        <a:lumMod val="20000"/>
                        <a:lumOff val="80000"/>
                        <a:satMod val="11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P浪漫明朝体U"/>
                <a:ea typeface="AR P浪漫明朝体U"/>
              </a:rPr>
              <a:t>出前講座</a:t>
            </a:r>
            <a:endParaRPr lang="ja-JP" altLang="en-US" sz="5800">
              <a:ln w="19050" cap="flat" cmpd="sng">
                <a:solidFill>
                  <a:schemeClr val="accent2"/>
                </a:solidFill>
                <a:prstDash val="solid"/>
                <a:bevel/>
              </a:ln>
              <a:gradFill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  <a:satMod val="115000"/>
                    </a:schemeClr>
                  </a:gs>
                </a:gsLst>
                <a:lin ang="16200000" scaled="0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P浪漫明朝体U"/>
              <a:ea typeface="AR P浪漫明朝体U"/>
            </a:endParaRPr>
          </a:p>
        </p:txBody>
      </p:sp>
      <p:sp>
        <p:nvSpPr>
          <p:cNvPr id="1117" name="図形 131"/>
          <p:cNvSpPr/>
          <p:nvPr/>
        </p:nvSpPr>
        <p:spPr>
          <a:xfrm>
            <a:off x="215106" y="237269"/>
            <a:ext cx="806045" cy="79800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8" name="図形 132"/>
          <p:cNvSpPr/>
          <p:nvPr/>
        </p:nvSpPr>
        <p:spPr>
          <a:xfrm>
            <a:off x="1016949" y="131291"/>
            <a:ext cx="839111" cy="797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9" name="タイトル 134"/>
          <p:cNvSpPr/>
          <p:nvPr/>
        </p:nvSpPr>
        <p:spPr>
          <a:xfrm rot="20940000">
            <a:off x="83783" y="270577"/>
            <a:ext cx="1279062" cy="731393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44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ＤＨＰ特太ゴシック体"/>
                <a:ea typeface="ＤＨＰ特太ゴシック体"/>
              </a:rPr>
              <a:t> </a:t>
            </a:r>
            <a:r>
              <a:rPr kumimoji="1" lang="ja-JP" altLang="en-US" sz="4000" b="1" dirty="0">
                <a:ln w="3175" cap="flat" cmpd="sng">
                  <a:noFill/>
                  <a:prstDash val="solid"/>
                  <a:bevel/>
                </a:ln>
                <a:solidFill>
                  <a:schemeClr val="bg1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元</a:t>
            </a:r>
            <a:endParaRPr kumimoji="1" lang="ja-JP" altLang="en-US" sz="4000" b="1" dirty="0">
              <a:ln w="25400" cap="flat" cmpd="sng">
                <a:solidFill>
                  <a:srgbClr val="002060"/>
                </a:solidFill>
                <a:prstDash val="solid"/>
                <a:bevel/>
              </a:ln>
              <a:solidFill>
                <a:schemeClr val="bg1"/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HGP創英角ﾎﾟｯﾌﾟ体"/>
              <a:ea typeface="HGP創英角ﾎﾟｯﾌﾟ体"/>
            </a:endParaRPr>
          </a:p>
        </p:txBody>
      </p:sp>
      <p:sp>
        <p:nvSpPr>
          <p:cNvPr id="1120" name="タイトル 135"/>
          <p:cNvSpPr/>
          <p:nvPr/>
        </p:nvSpPr>
        <p:spPr>
          <a:xfrm rot="21000000">
            <a:off x="908399" y="-101183"/>
            <a:ext cx="1089996" cy="108041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4800" b="1" dirty="0">
                <a:ln w="3175" cap="flat" cmpd="sng">
                  <a:noFill/>
                  <a:prstDash val="solid"/>
                  <a:bevel/>
                </a:ln>
                <a:solidFill>
                  <a:schemeClr val="bg1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 </a:t>
            </a:r>
            <a:r>
              <a:rPr kumimoji="1" lang="ja-JP" altLang="en-US" sz="4000" b="0" dirty="0">
                <a:ln w="3175" cap="flat" cmpd="sng">
                  <a:noFill/>
                  <a:prstDash val="solid"/>
                  <a:bevel/>
                </a:ln>
                <a:solidFill>
                  <a:schemeClr val="bg1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気</a:t>
            </a:r>
            <a:endParaRPr kumimoji="1" lang="ja-JP" altLang="en-US" sz="4000" b="0" dirty="0">
              <a:ln w="25400" cap="flat" cmpd="sng">
                <a:solidFill>
                  <a:srgbClr val="002060"/>
                </a:solidFill>
                <a:prstDash val="solid"/>
                <a:bevel/>
              </a:ln>
              <a:solidFill>
                <a:schemeClr val="bg1"/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HGP創英角ﾎﾟｯﾌﾟ体"/>
              <a:ea typeface="HGP創英角ﾎﾟｯﾌﾟ体"/>
            </a:endParaRPr>
          </a:p>
        </p:txBody>
      </p:sp>
      <p:sp>
        <p:nvSpPr>
          <p:cNvPr id="1121" name="図形 45"/>
          <p:cNvSpPr/>
          <p:nvPr/>
        </p:nvSpPr>
        <p:spPr>
          <a:xfrm rot="21120000">
            <a:off x="218852" y="918591"/>
            <a:ext cx="2682614" cy="676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kumimoji="1" lang="ja-JP" altLang="en-US" sz="16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00206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地域の集まりに講師を</a:t>
            </a:r>
            <a:endParaRPr lang="ja-JP" altLang="en-US" sz="1600"/>
          </a:p>
          <a:p>
            <a:pPr algn="ctr">
              <a:defRPr lang="ja-JP" altLang="en-US"/>
            </a:pPr>
            <a:r>
              <a:rPr kumimoji="1" lang="ja-JP" altLang="en-US" sz="18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FF000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創英角ﾎﾟｯﾌﾟ体"/>
                <a:ea typeface="HG創英角ﾎﾟｯﾌﾟ体"/>
              </a:rPr>
              <a:t>無料</a:t>
            </a:r>
            <a:r>
              <a:rPr kumimoji="1" lang="ja-JP" altLang="en-US" sz="16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00206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で派遣します。</a:t>
            </a:r>
            <a:endParaRPr kumimoji="1" lang="ja-JP" altLang="en-US" sz="1600" b="1" dirty="0">
              <a:ln w="3175" cap="flat" cmpd="sng">
                <a:solidFill>
                  <a:schemeClr val="accent1">
                    <a:lumMod val="50000"/>
                  </a:schemeClr>
                </a:solidFill>
                <a:prstDash val="solid"/>
                <a:bevel/>
              </a:ln>
              <a:solidFill>
                <a:srgbClr val="002060"/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</p:txBody>
      </p:sp>
      <p:sp>
        <p:nvSpPr>
          <p:cNvPr id="1122" name="四角形 47"/>
          <p:cNvSpPr/>
          <p:nvPr/>
        </p:nvSpPr>
        <p:spPr>
          <a:xfrm>
            <a:off x="1021151" y="8690230"/>
            <a:ext cx="3222759" cy="4360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kumimoji="1" lang="ja-JP" altLang="en-US" sz="1600" b="1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 P丸ゴシック体E"/>
                <a:ea typeface="AR P丸ゴシック体E"/>
              </a:rPr>
              <a:t>秩父市地域包括支援センター</a:t>
            </a:r>
            <a:endParaRPr lang="ja-JP" altLang="en-US" sz="1600"/>
          </a:p>
        </p:txBody>
      </p:sp>
      <p:sp>
        <p:nvSpPr>
          <p:cNvPr id="1123" name="直線 54"/>
          <p:cNvSpPr/>
          <p:nvPr/>
        </p:nvSpPr>
        <p:spPr>
          <a:xfrm>
            <a:off x="1744779" y="2301571"/>
            <a:ext cx="3449739" cy="9525"/>
          </a:xfrm>
          <a:prstGeom prst="line">
            <a:avLst/>
          </a:prstGeom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4" name="直線 55"/>
          <p:cNvSpPr/>
          <p:nvPr/>
        </p:nvSpPr>
        <p:spPr>
          <a:xfrm>
            <a:off x="1741659" y="2682398"/>
            <a:ext cx="3451400" cy="9525"/>
          </a:xfrm>
          <a:prstGeom prst="line">
            <a:avLst/>
          </a:prstGeom>
          <a:ln w="381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5" name="図形 71"/>
          <p:cNvSpPr/>
          <p:nvPr/>
        </p:nvSpPr>
        <p:spPr>
          <a:xfrm>
            <a:off x="265685" y="2797668"/>
            <a:ext cx="3091230" cy="743112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いざという時に役立つ豆知識</a:t>
            </a:r>
            <a:endParaRPr lang="ja-JP" altLang="en-US" sz="16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4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赤十字健康生活</a:t>
            </a:r>
            <a:r>
              <a:rPr lang="ja-JP" altLang="en-US" sz="1400">
                <a:solidFill>
                  <a:schemeClr val="tx1"/>
                </a:solidFill>
                <a:latin typeface="AR P丸ゴシック体E"/>
                <a:ea typeface="AR P丸ゴシック体E"/>
              </a:rPr>
              <a:t>支援</a:t>
            </a:r>
            <a:endParaRPr lang="ja-JP" altLang="en-US" sz="15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AR P丸ゴシック体E"/>
                <a:ea typeface="AR P丸ゴシック体E"/>
              </a:rPr>
              <a:t>　 </a:t>
            </a:r>
            <a:r>
              <a:rPr lang="ja-JP" altLang="en-US" sz="1400">
                <a:solidFill>
                  <a:schemeClr val="tx1"/>
                </a:solidFill>
                <a:latin typeface="AR P丸ゴシック体E"/>
                <a:ea typeface="AR P丸ゴシック体E"/>
              </a:rPr>
              <a:t>講習指導員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6" name="図形 72"/>
          <p:cNvSpPr/>
          <p:nvPr/>
        </p:nvSpPr>
        <p:spPr>
          <a:xfrm>
            <a:off x="3563198" y="2793175"/>
            <a:ext cx="3091230" cy="735017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脳活トレーニング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講師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】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運動指導員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      </a:t>
            </a: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endParaRPr lang="ja-JP" altLang="en-US" sz="18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7" name="図形 73"/>
          <p:cNvSpPr/>
          <p:nvPr/>
        </p:nvSpPr>
        <p:spPr>
          <a:xfrm>
            <a:off x="279984" y="3659306"/>
            <a:ext cx="3079812" cy="722754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転倒予防と</a:t>
            </a: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ストレッチ体操</a:t>
            </a:r>
            <a:endParaRPr lang="ja-JP" altLang="en-US" sz="16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介護予防運動指導員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endParaRPr lang="ja-JP" altLang="en-US" sz="18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8" name="図形 74"/>
          <p:cNvSpPr/>
          <p:nvPr/>
        </p:nvSpPr>
        <p:spPr>
          <a:xfrm>
            <a:off x="3563198" y="4497890"/>
            <a:ext cx="3091230" cy="703489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歌と笑いで若返り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音楽講師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   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29" name="図形 75"/>
          <p:cNvSpPr/>
          <p:nvPr/>
        </p:nvSpPr>
        <p:spPr>
          <a:xfrm>
            <a:off x="265685" y="4495723"/>
            <a:ext cx="3119855" cy="706035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カーレット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包括職員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18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0" name="図形 76"/>
          <p:cNvSpPr/>
          <p:nvPr/>
        </p:nvSpPr>
        <p:spPr>
          <a:xfrm>
            <a:off x="3572083" y="3659428"/>
            <a:ext cx="3079433" cy="71794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indent="144000"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笑いヨガ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indent="144000"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【講師】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笑いヨガ講師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   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   </a:t>
            </a:r>
            <a:r>
              <a:rPr lang="ja-JP" altLang="en-US">
                <a:latin typeface="AR P丸ゴシック体E"/>
                <a:ea typeface="AR P丸ゴシック体E"/>
              </a:rPr>
              <a:t>　　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1" name="図形 93"/>
          <p:cNvSpPr/>
          <p:nvPr/>
        </p:nvSpPr>
        <p:spPr>
          <a:xfrm>
            <a:off x="214963" y="7920305"/>
            <a:ext cx="5720089" cy="765729"/>
          </a:xfrm>
          <a:prstGeom prst="roundRect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2" name="四角形 95"/>
          <p:cNvSpPr/>
          <p:nvPr/>
        </p:nvSpPr>
        <p:spPr>
          <a:xfrm>
            <a:off x="166732" y="7874613"/>
            <a:ext cx="1152929" cy="428557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ja-JP" altLang="en-US" sz="1600">
                <a:solidFill>
                  <a:srgbClr val="002060"/>
                </a:solidFill>
                <a:latin typeface="AR P丸ゴシック体E" pitchFamily="0" charset="0"/>
                <a:ea typeface="AR P丸ゴシック体E" pitchFamily="0" charset="0"/>
              </a:rPr>
              <a:t>【申込み】</a:t>
            </a:r>
            <a:endParaRPr lang="ja-JP" altLang="en-US" sz="1600">
              <a:solidFill>
                <a:srgbClr val="002060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pic>
        <p:nvPicPr>
          <p:cNvPr id="1133" name="図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2233" y="8171730"/>
            <a:ext cx="1332615" cy="1037000"/>
          </a:xfrm>
          <a:prstGeom prst="rect">
            <a:avLst/>
          </a:prstGeom>
        </p:spPr>
      </p:pic>
      <p:sp>
        <p:nvSpPr>
          <p:cNvPr id="1134" name="四角形 100"/>
          <p:cNvSpPr/>
          <p:nvPr/>
        </p:nvSpPr>
        <p:spPr>
          <a:xfrm>
            <a:off x="1091964" y="7920305"/>
            <a:ext cx="4843088" cy="769925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/>
            <a:r>
              <a:rPr lang="ja-JP" altLang="en-US" sz="16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上記のメニューからお選びください。</a:t>
            </a:r>
            <a:endParaRPr lang="ja-JP" altLang="en-US" sz="1600">
              <a:solidFill>
                <a:srgbClr val="0070C0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l"/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※介護予防用具（カーレット）の貸出しも行っています。</a:t>
            </a:r>
            <a:endParaRPr lang="ja-JP" altLang="en-US" sz="1400">
              <a:solidFill>
                <a:srgbClr val="0070C0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l"/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※御利用</a:t>
            </a:r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は</a:t>
            </a:r>
            <a:r>
              <a:rPr lang="ja-JP" altLang="en-US" sz="1400" b="1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年２回</a:t>
            </a:r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まで、</a:t>
            </a:r>
            <a:r>
              <a:rPr lang="ja-JP" altLang="en-US" sz="1400" b="1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平日</a:t>
            </a:r>
            <a:r>
              <a:rPr lang="ja-JP" altLang="en-US" sz="1400" b="1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開催</a:t>
            </a:r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の御</a:t>
            </a:r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協力をお願いします。</a:t>
            </a:r>
            <a:endParaRPr lang="ja-JP" altLang="en-US" sz="1400">
              <a:solidFill>
                <a:srgbClr val="0070C0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pic>
        <p:nvPicPr>
          <p:cNvPr id="1135" name="図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734" y="6435515"/>
            <a:ext cx="1428114" cy="1574411"/>
          </a:xfrm>
          <a:prstGeom prst="rect">
            <a:avLst/>
          </a:prstGeom>
        </p:spPr>
      </p:pic>
      <p:sp>
        <p:nvSpPr>
          <p:cNvPr id="1136" name="タイトル 61"/>
          <p:cNvSpPr/>
          <p:nvPr/>
        </p:nvSpPr>
        <p:spPr>
          <a:xfrm>
            <a:off x="1383727" y="9126244"/>
            <a:ext cx="3224516" cy="69003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 smtClean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endParaRPr kumimoji="1" lang="ja-JP" altLang="en-US" sz="864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2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丸ゴシック体E"/>
                <a:ea typeface="AR丸ゴシック体E"/>
              </a:rPr>
              <a:t>　 　　　　　　　　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秩父地域     　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☎ ２２－２５８２</a:t>
            </a:r>
            <a:endParaRPr kumimoji="1" lang="ja-JP" altLang="en-US" sz="2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吉田地域     　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☎ ７７－１１３４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大滝・荒川地域   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☎ ５３－１０１４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endParaRPr kumimoji="1" lang="ja-JP" altLang="en-US" sz="224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ctr"/>
            <a:r>
              <a:rPr kumimoji="1" lang="ja-JP" altLang="en-US" sz="224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 P丸ゴシック体E"/>
                <a:ea typeface="AR P丸ゴシック体E"/>
              </a:rPr>
              <a:t> 　　　</a:t>
            </a:r>
            <a:endParaRPr kumimoji="1" lang="ja-JP" altLang="en-US" sz="2240" b="1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/>
              <a:latin typeface="AR P丸ゴシック体E"/>
              <a:ea typeface="AR P丸ゴシック体E"/>
            </a:endParaRPr>
          </a:p>
        </p:txBody>
      </p:sp>
      <p:sp>
        <p:nvSpPr>
          <p:cNvPr id="1137" name="四角形 53"/>
          <p:cNvSpPr/>
          <p:nvPr/>
        </p:nvSpPr>
        <p:spPr>
          <a:xfrm>
            <a:off x="5665710" y="9059785"/>
            <a:ext cx="1078341" cy="657121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0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秩父市版健康</a:t>
            </a:r>
            <a:endParaRPr lang="ja-JP" altLang="en-US" sz="10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/>
            <a:r>
              <a:rPr lang="ja-JP" altLang="en-US" sz="10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マイレージ</a:t>
            </a:r>
            <a:endParaRPr lang="ja-JP" altLang="en-US" sz="10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/>
            <a:r>
              <a:rPr lang="ja-JP" altLang="en-US" sz="10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1</a:t>
            </a:r>
            <a:r>
              <a:rPr lang="ja-JP" altLang="en-US" sz="10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ポイント</a:t>
            </a:r>
            <a:endParaRPr lang="ja-JP" altLang="en-US" sz="10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8" name="四角形 53"/>
          <p:cNvSpPr/>
          <p:nvPr/>
        </p:nvSpPr>
        <p:spPr>
          <a:xfrm>
            <a:off x="5098515" y="9530727"/>
            <a:ext cx="645765" cy="32632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Ⓒ秩父市</a:t>
            </a:r>
            <a:endParaRPr lang="ja-JP" altLang="en-US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9" name="図形 57"/>
          <p:cNvSpPr/>
          <p:nvPr/>
        </p:nvSpPr>
        <p:spPr>
          <a:xfrm>
            <a:off x="3573750" y="5335596"/>
            <a:ext cx="3091230" cy="684110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latin typeface="AR P丸ゴシック体E"/>
                <a:ea typeface="AR P丸ゴシック体E"/>
              </a:rPr>
              <a:t>正しい食生活について</a:t>
            </a:r>
            <a:endParaRPr lang="ja-JP" altLang="en-US" sz="2000"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管理栄養士</a:t>
            </a:r>
            <a:r>
              <a:rPr lang="ja-JP" altLang="en-US">
                <a:latin typeface="AR P丸ゴシック体E"/>
                <a:ea typeface="AR P丸ゴシック体E"/>
              </a:rPr>
              <a:t> 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    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   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40" name="図形 59"/>
          <p:cNvSpPr/>
          <p:nvPr/>
        </p:nvSpPr>
        <p:spPr>
          <a:xfrm>
            <a:off x="279025" y="7041000"/>
            <a:ext cx="3117178" cy="72273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6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700">
                <a:solidFill>
                  <a:schemeClr val="bg1"/>
                </a:solidFill>
                <a:latin typeface="AR P丸ゴシック体E"/>
                <a:ea typeface="AR P丸ゴシック体E"/>
              </a:rPr>
              <a:t>気をつけよう！悪質商法</a:t>
            </a:r>
            <a:endParaRPr lang="ja-JP" altLang="en-US" sz="17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消費生活相談員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41" name="図形 64"/>
          <p:cNvSpPr/>
          <p:nvPr/>
        </p:nvSpPr>
        <p:spPr>
          <a:xfrm rot="21000000">
            <a:off x="291116" y="2353141"/>
            <a:ext cx="980984" cy="524138"/>
          </a:xfrm>
          <a:prstGeom prst="horizontalScroll">
            <a:avLst>
              <a:gd name="adj" fmla="val 21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600">
                <a:solidFill>
                  <a:schemeClr val="tx1"/>
                </a:solidFill>
                <a:latin typeface="AR浪漫明朝体U"/>
                <a:ea typeface="AR浪漫明朝体U"/>
              </a:rPr>
              <a:t>ＮＥＷ</a:t>
            </a:r>
            <a:endParaRPr lang="ja-JP" altLang="en-US" sz="1600">
              <a:solidFill>
                <a:schemeClr val="tx1"/>
              </a:solidFill>
              <a:latin typeface="AR浪漫明朝体U"/>
              <a:ea typeface="AR浪漫明朝体U"/>
            </a:endParaRPr>
          </a:p>
        </p:txBody>
      </p:sp>
      <p:sp>
        <p:nvSpPr>
          <p:cNvPr id="1142" name="図形 64"/>
          <p:cNvSpPr/>
          <p:nvPr/>
        </p:nvSpPr>
        <p:spPr>
          <a:xfrm rot="900000">
            <a:off x="5680209" y="2395886"/>
            <a:ext cx="1034676" cy="552961"/>
          </a:xfrm>
          <a:prstGeom prst="horizontalScroll">
            <a:avLst>
              <a:gd name="adj" fmla="val 21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600">
                <a:solidFill>
                  <a:schemeClr val="tx1"/>
                </a:solidFill>
                <a:latin typeface="AR浪漫明朝体U"/>
                <a:ea typeface="AR浪漫明朝体U"/>
              </a:rPr>
              <a:t>ＮＥＷ</a:t>
            </a:r>
            <a:endParaRPr lang="ja-JP" altLang="en-US" sz="1600">
              <a:solidFill>
                <a:schemeClr val="tx1"/>
              </a:solidFill>
              <a:latin typeface="AR浪漫明朝体U"/>
              <a:ea typeface="AR浪漫明朝体U"/>
            </a:endParaRPr>
          </a:p>
        </p:txBody>
      </p:sp>
      <p:sp>
        <p:nvSpPr>
          <p:cNvPr id="1143" name="図形 65"/>
          <p:cNvSpPr/>
          <p:nvPr/>
        </p:nvSpPr>
        <p:spPr>
          <a:xfrm>
            <a:off x="3576627" y="6174841"/>
            <a:ext cx="3094977" cy="72273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認知症について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包括職員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標準">
  <a:themeElements>
    <a:clrScheme name="サービ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B0F0"/>
        </a:solidFill>
        <a:ln w="25400" cap="flat" cmpd="sng">
          <a:noFill/>
          <a:prstDash val="solid"/>
          <a:round/>
          <a:headEnd/>
          <a:tailEnd/>
        </a:ln>
      </a:spPr>
      <a:bodyPr vertOverflow="overflow" horzOverflow="overflow" anchor="ctr"/>
      <a:lstStyle>
        <a:defPPr algn="ctr">
          <a:defRPr lang="ja-JP" altLang="en-US">
            <a:solidFill>
              <a:schemeClr val="bg1"/>
            </a:solidFill>
            <a:latin typeface="AR P丸ゴシック体E"/>
            <a:ea typeface="AR P丸ゴシック体E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5.0.1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野坂　佳孝</dc:creator>
  <cp:lastModifiedBy>千島　優子</cp:lastModifiedBy>
  <dcterms:created xsi:type="dcterms:W3CDTF">2018-03-08T02:15:40Z</dcterms:created>
  <dcterms:modified xsi:type="dcterms:W3CDTF">2024-04-08T23:26:10Z</dcterms:modified>
  <cp:revision>58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