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4248" r:id="rId2"/>
  </p:sldMasterIdLst>
  <p:notesMasterIdLst>
    <p:notesMasterId r:id="rId3"/>
  </p:notesMasterIdLst>
  <p:sldIdLst>
    <p:sldId id="268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92"/>
    <p:restoredTop sz="94660"/>
  </p:normalViewPr>
  <p:slideViewPr>
    <p:cSldViewPr>
      <p:cViewPr varScale="0">
        <p:scale>
          <a:sx n="100" d="100"/>
          <a:sy n="100" d="100"/>
        </p:scale>
        <p:origin x="-1434" y="316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3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456723"/>
            <a:ext cx="2256234" cy="61713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2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image" Target="../media/image3.png" /><Relationship Id="rId4" Type="http://schemas.openxmlformats.org/officeDocument/2006/relationships/image" Target="../media/image4.png" /><Relationship Id="rId5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7" name="テキスト 70"/>
          <p:cNvSpPr txBox="1"/>
          <p:nvPr/>
        </p:nvSpPr>
        <p:spPr>
          <a:xfrm>
            <a:off x="0" y="0"/>
            <a:ext cx="6855450" cy="1831574"/>
          </a:xfrm>
          <a:prstGeom prst="rect">
            <a:avLst/>
          </a:prstGeom>
          <a:solidFill>
            <a:schemeClr val="bg2"/>
          </a:solidFill>
        </p:spPr>
        <p:txBody>
          <a:bodyPr>
            <a:noAutofit/>
          </a:bodyPr>
          <a:p>
            <a:pPr>
              <a:defRPr lang="ja-JP" altLang="en-US"/>
            </a:pPr>
            <a:r>
              <a:rPr lang="ja-JP" altLang="en-US" sz="7200">
                <a:ln w="889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>
                  <a:innerShdw blurRad="63500" dist="50800" dir="2700000">
                    <a:srgbClr val="000000">
                      <a:alpha val="50000"/>
                    </a:srgbClr>
                  </a:innerShdw>
                </a:effectLst>
                <a:latin typeface="HGP創英角ﾎﾟｯﾌﾟ体"/>
                <a:ea typeface="HGP創英角ﾎﾟｯﾌﾟ体"/>
              </a:rPr>
              <a:t>　　　</a:t>
            </a:r>
            <a:endParaRPr lang="ja-JP" altLang="en-US" sz="7200">
              <a:ln w="8890" cap="flat" cmpd="sng">
                <a:solidFill>
                  <a:schemeClr val="accent4">
                    <a:lumMod val="75000"/>
                  </a:schemeClr>
                </a:solidFill>
                <a:prstDash val="solid"/>
                <a:bevel/>
              </a:ln>
              <a:solidFill>
                <a:schemeClr val="accent4"/>
              </a:solidFill>
              <a:effectLst>
                <a:innerShdw blurRad="63500" dist="50800" dir="2700000">
                  <a:srgbClr val="000000">
                    <a:alpha val="50000"/>
                  </a:srgbClr>
                </a:innerShdw>
              </a:effectLst>
              <a:latin typeface="HGP創英角ﾎﾟｯﾌﾟ体"/>
              <a:ea typeface="HGP創英角ﾎﾟｯﾌﾟ体"/>
            </a:endParaRPr>
          </a:p>
        </p:txBody>
      </p:sp>
      <p:sp>
        <p:nvSpPr>
          <p:cNvPr id="1108" name="テキスト 71"/>
          <p:cNvSpPr txBox="1"/>
          <p:nvPr/>
        </p:nvSpPr>
        <p:spPr>
          <a:xfrm>
            <a:off x="3177869" y="4484"/>
            <a:ext cx="2746382" cy="830104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4800">
                <a:ln w="889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>
                  <a:innerShdw blurRad="63500" dist="50800" dir="2700000">
                    <a:srgbClr val="000000">
                      <a:alpha val="50000"/>
                    </a:srgbClr>
                  </a:innerShdw>
                </a:effectLst>
                <a:latin typeface="HGP創英角ﾎﾟｯﾌﾟ体"/>
                <a:ea typeface="HGP創英角ﾎﾟｯﾌﾟ体"/>
                <a:cs typeface="+mn-lt"/>
              </a:rPr>
              <a:t>介護</a:t>
            </a:r>
            <a:r>
              <a:rPr lang="ja-JP" altLang="en-US" sz="4800">
                <a:ln w="889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>
                  <a:innerShdw blurRad="63500" dist="50800" dir="2700000">
                    <a:srgbClr val="000000">
                      <a:alpha val="50000"/>
                    </a:srgbClr>
                  </a:innerShdw>
                </a:effectLst>
                <a:latin typeface="HGP創英角ﾎﾟｯﾌﾟ体"/>
                <a:ea typeface="HGP創英角ﾎﾟｯﾌﾟ体"/>
                <a:cs typeface="+mn-lt"/>
              </a:rPr>
              <a:t>予防</a:t>
            </a:r>
            <a:endParaRPr lang="ja-JP" altLang="en-US" sz="4800">
              <a:ln w="8890" cap="flat" cmpd="sng">
                <a:solidFill>
                  <a:schemeClr val="accent4">
                    <a:lumMod val="75000"/>
                  </a:schemeClr>
                </a:solidFill>
                <a:prstDash val="solid"/>
                <a:bevel/>
              </a:ln>
              <a:solidFill>
                <a:schemeClr val="accent4"/>
              </a:solidFill>
              <a:effectLst>
                <a:innerShdw blurRad="63500" dist="50800" dir="2700000">
                  <a:srgbClr val="000000">
                    <a:alpha val="50000"/>
                  </a:srgbClr>
                </a:innerShdw>
              </a:effectLst>
              <a:latin typeface="HGP創英角ﾎﾟｯﾌﾟ体"/>
              <a:ea typeface="HGP創英角ﾎﾟｯﾌﾟ体"/>
              <a:cs typeface="+mn-lt"/>
            </a:endParaRPr>
          </a:p>
        </p:txBody>
      </p:sp>
      <p:sp>
        <p:nvSpPr>
          <p:cNvPr id="1109" name="テキスト 72"/>
          <p:cNvSpPr txBox="1"/>
          <p:nvPr/>
        </p:nvSpPr>
        <p:spPr>
          <a:xfrm>
            <a:off x="2743569" y="702075"/>
            <a:ext cx="4001402" cy="1199436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7200">
                <a:ln w="889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>
                  <a:innerShdw blurRad="63500" dist="50800" dir="2700000">
                    <a:srgbClr val="000000">
                      <a:alpha val="50000"/>
                    </a:srgbClr>
                  </a:innerShdw>
                </a:effectLst>
                <a:latin typeface="HGP創英角ﾎﾟｯﾌﾟ体"/>
                <a:ea typeface="HGP創英角ﾎﾟｯﾌﾟ体"/>
              </a:rPr>
              <a:t>出前講座</a:t>
            </a:r>
            <a:endParaRPr lang="ja-JP" altLang="en-US" sz="7200"/>
          </a:p>
        </p:txBody>
      </p:sp>
      <p:sp>
        <p:nvSpPr>
          <p:cNvPr id="1110" name="テキスト 46"/>
          <p:cNvSpPr txBox="1"/>
          <p:nvPr/>
        </p:nvSpPr>
        <p:spPr>
          <a:xfrm rot="21180000">
            <a:off x="-50909" y="-15896"/>
            <a:ext cx="3183008" cy="983992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3600" u="sng">
                <a:solidFill>
                  <a:srgbClr val="FF0080"/>
                </a:solidFill>
                <a:latin typeface="HGP創英角ﾎﾟｯﾌﾟ体"/>
                <a:ea typeface="HGP創英角ﾎﾟｯﾌﾟ体"/>
              </a:rPr>
              <a:t>元気</a:t>
            </a:r>
            <a:r>
              <a:rPr lang="ja-JP" altLang="en-US" sz="2000" u="sng">
                <a:solidFill>
                  <a:srgbClr val="FF0080"/>
                </a:solidFill>
                <a:latin typeface="HGP創英角ﾎﾟｯﾌﾟ体"/>
                <a:ea typeface="HGP創英角ﾎﾟｯﾌﾟ体"/>
              </a:rPr>
              <a:t>に</a:t>
            </a:r>
            <a:r>
              <a:rPr lang="ja-JP" altLang="en-US" sz="2200" u="sng">
                <a:solidFill>
                  <a:srgbClr val="FF0080"/>
                </a:solidFill>
                <a:latin typeface="HGP創英角ﾎﾟｯﾌﾟ体"/>
                <a:ea typeface="HGP創英角ﾎﾟｯﾌﾟ体"/>
              </a:rPr>
              <a:t>暮らすための</a:t>
            </a:r>
            <a:endParaRPr lang="ja-JP" altLang="en-US" sz="2200" u="sng">
              <a:solidFill>
                <a:srgbClr val="FF0080"/>
              </a:solidFill>
              <a:latin typeface="HGP創英角ﾎﾟｯﾌﾟ体"/>
              <a:ea typeface="HGP創英角ﾎﾟｯﾌﾟ体"/>
            </a:endParaRPr>
          </a:p>
          <a:p>
            <a:pPr>
              <a:defRPr lang="ja-JP" altLang="en-US"/>
            </a:pPr>
            <a:r>
              <a:rPr lang="ja-JP" altLang="en-US" sz="2200">
                <a:solidFill>
                  <a:srgbClr val="FF0080"/>
                </a:solidFill>
                <a:latin typeface="HGP創英角ﾎﾟｯﾌﾟ体"/>
                <a:ea typeface="HGP創英角ﾎﾟｯﾌﾟ体"/>
              </a:rPr>
              <a:t>　　　　　　　　　　</a:t>
            </a:r>
            <a:r>
              <a:rPr lang="ja-JP" altLang="en-US" sz="2200" u="sng">
                <a:solidFill>
                  <a:srgbClr val="FF0080"/>
                </a:solidFill>
                <a:latin typeface="HGP創英角ﾎﾟｯﾌﾟ体"/>
                <a:ea typeface="HGP創英角ﾎﾟｯﾌﾟ体"/>
              </a:rPr>
              <a:t>お手伝い</a:t>
            </a:r>
            <a:endParaRPr lang="ja-JP" altLang="en-US" sz="2200" u="sng">
              <a:solidFill>
                <a:srgbClr val="FF0080"/>
              </a:solidFill>
              <a:latin typeface="HGP創英角ﾎﾟｯﾌﾟ体"/>
              <a:ea typeface="HGP創英角ﾎﾟｯﾌﾟ体"/>
            </a:endParaRPr>
          </a:p>
        </p:txBody>
      </p:sp>
      <p:sp>
        <p:nvSpPr>
          <p:cNvPr id="1111" name="図形 47"/>
          <p:cNvSpPr/>
          <p:nvPr/>
        </p:nvSpPr>
        <p:spPr>
          <a:xfrm>
            <a:off x="48761" y="915794"/>
            <a:ext cx="2081007" cy="719838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講師を</a:t>
            </a: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rgbClr val="FF0080"/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無料</a:t>
            </a: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で</a:t>
            </a:r>
            <a:endParaRPr kumimoji="1" lang="ja-JP" altLang="en-US" sz="2000" b="1" dirty="0">
              <a:ln w="3175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  <a:latin typeface="HGP創英角ﾎﾟｯﾌﾟ体"/>
              <a:ea typeface="HGP創英角ﾎﾟｯﾌﾟ体"/>
            </a:endParaRPr>
          </a:p>
          <a:p>
            <a:pPr algn="ctr">
              <a:defRPr lang="ja-JP" altLang="en-US"/>
            </a:pP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派遣します</a:t>
            </a:r>
            <a:endParaRPr kumimoji="1" lang="ja-JP" altLang="en-US" sz="2000" b="1" dirty="0">
              <a:ln w="3175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  <a:latin typeface="HGP創英角ﾎﾟｯﾌﾟ体"/>
              <a:ea typeface="HGP創英角ﾎﾟｯﾌﾟ体"/>
            </a:endParaRPr>
          </a:p>
        </p:txBody>
      </p:sp>
      <p:sp>
        <p:nvSpPr>
          <p:cNvPr id="1112" name="テキスト 48"/>
          <p:cNvSpPr txBox="1"/>
          <p:nvPr/>
        </p:nvSpPr>
        <p:spPr>
          <a:xfrm>
            <a:off x="58610" y="1804950"/>
            <a:ext cx="6745933" cy="368439"/>
          </a:xfrm>
          <a:prstGeom prst="rect">
            <a:avLst/>
          </a:prstGeom>
        </p:spPr>
        <p:txBody>
          <a:bodyPr wrap="square">
            <a:spAutoFit/>
          </a:bodyPr>
          <a:p>
            <a:pPr algn="l"/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介護予防の普及・啓発を目的とした、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「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出前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講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座」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を開催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しています</a:t>
            </a:r>
            <a:r>
              <a:rPr kumimoji="1" lang="ja-JP" altLang="en-US" b="0" dirty="0">
                <a:ln w="3175" cap="flat" cmpd="sng">
                  <a:solidFill>
                    <a:schemeClr val="accent6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bg2">
                    <a:lumMod val="25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 </a:t>
            </a:r>
            <a:endParaRPr lang="ja-JP" altLang="en-US">
              <a:ln w="3175" cap="flat" cmpd="sng">
                <a:solidFill>
                  <a:schemeClr val="accent6">
                    <a:lumMod val="50000"/>
                  </a:schemeClr>
                </a:solidFill>
                <a:prstDash val="solid"/>
                <a:bevel/>
              </a:ln>
              <a:solidFill>
                <a:schemeClr val="bg2">
                  <a:lumMod val="25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</a:endParaRPr>
          </a:p>
        </p:txBody>
      </p:sp>
      <p:pic>
        <p:nvPicPr>
          <p:cNvPr id="1113" name="図 5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4934" y="1161356"/>
            <a:ext cx="827060" cy="643594"/>
          </a:xfrm>
          <a:prstGeom prst="rect">
            <a:avLst/>
          </a:prstGeom>
        </p:spPr>
      </p:pic>
      <p:sp>
        <p:nvSpPr>
          <p:cNvPr id="1114" name="図形 52"/>
          <p:cNvSpPr/>
          <p:nvPr/>
        </p:nvSpPr>
        <p:spPr>
          <a:xfrm>
            <a:off x="117620" y="2418463"/>
            <a:ext cx="3238381" cy="788382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スマホの使い方(※)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】スマホ講師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5" name="図形 53"/>
          <p:cNvSpPr/>
          <p:nvPr/>
        </p:nvSpPr>
        <p:spPr>
          <a:xfrm>
            <a:off x="3431576" y="2418463"/>
            <a:ext cx="3238662" cy="78535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みんなで楽しく体力アップ‼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介護予防運動指導員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6" name="図形 54"/>
          <p:cNvSpPr/>
          <p:nvPr/>
        </p:nvSpPr>
        <p:spPr>
          <a:xfrm rot="21540000">
            <a:off x="3607" y="2153617"/>
            <a:ext cx="991186" cy="420041"/>
          </a:xfrm>
          <a:prstGeom prst="horizontalScroll">
            <a:avLst>
              <a:gd name="adj" fmla="val 218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1600">
                <a:solidFill>
                  <a:schemeClr val="tx1"/>
                </a:solidFill>
                <a:latin typeface="AR浪漫明朝体U"/>
                <a:ea typeface="AR浪漫明朝体U"/>
              </a:rPr>
              <a:t>ＮＥＷ</a:t>
            </a:r>
            <a:endParaRPr lang="ja-JP" altLang="en-US" sz="1600">
              <a:solidFill>
                <a:schemeClr val="tx1"/>
              </a:solidFill>
              <a:latin typeface="AR浪漫明朝体U"/>
              <a:ea typeface="AR浪漫明朝体U"/>
            </a:endParaRPr>
          </a:p>
        </p:txBody>
      </p:sp>
      <p:sp>
        <p:nvSpPr>
          <p:cNvPr id="1117" name="図形 56"/>
          <p:cNvSpPr/>
          <p:nvPr/>
        </p:nvSpPr>
        <p:spPr>
          <a:xfrm>
            <a:off x="117620" y="3291748"/>
            <a:ext cx="3238381" cy="796860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転倒予防と</a:t>
            </a: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ストレッチ体操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介護予防運動指導員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8" name="図形 57"/>
          <p:cNvSpPr/>
          <p:nvPr/>
        </p:nvSpPr>
        <p:spPr>
          <a:xfrm>
            <a:off x="3431295" y="3292717"/>
            <a:ext cx="3238381" cy="795891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脳活トレーニング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介護予防運動指導員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9" name="図形 58"/>
          <p:cNvSpPr/>
          <p:nvPr/>
        </p:nvSpPr>
        <p:spPr>
          <a:xfrm>
            <a:off x="117620" y="4189132"/>
            <a:ext cx="3238381" cy="790527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800">
                <a:solidFill>
                  <a:schemeClr val="bg1"/>
                </a:solidFill>
                <a:latin typeface="AR P丸ゴシック体E"/>
                <a:ea typeface="AR P丸ゴシック体E"/>
              </a:rPr>
              <a:t>いざという時に役立つ豆知識</a:t>
            </a:r>
            <a:endParaRPr lang="ja-JP" altLang="en-US" sz="18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赤十字健康生活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支援</a:t>
            </a:r>
            <a:endParaRPr lang="ja-JP" altLang="en-US" sz="15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　 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講習指導員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0" name="図形 59"/>
          <p:cNvSpPr/>
          <p:nvPr/>
        </p:nvSpPr>
        <p:spPr>
          <a:xfrm>
            <a:off x="3431576" y="4191982"/>
            <a:ext cx="3238381" cy="78767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indent="144000"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笑いヨガ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indent="144000"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笑いヨガ講師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 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1" name="図形 60"/>
          <p:cNvSpPr/>
          <p:nvPr/>
        </p:nvSpPr>
        <p:spPr>
          <a:xfrm>
            <a:off x="115807" y="5098097"/>
            <a:ext cx="3238381" cy="790544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歌と笑いで若返り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音楽講師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 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2" name="図形 62"/>
          <p:cNvSpPr/>
          <p:nvPr/>
        </p:nvSpPr>
        <p:spPr>
          <a:xfrm>
            <a:off x="3427304" y="5098097"/>
            <a:ext cx="3238381" cy="793551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タオル体操とコグニサイズ</a:t>
            </a:r>
            <a:endParaRPr lang="ja-JP" altLang="en-US" sz="20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理学療法士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3" name="図形 63"/>
          <p:cNvSpPr/>
          <p:nvPr/>
        </p:nvSpPr>
        <p:spPr>
          <a:xfrm>
            <a:off x="115744" y="6029925"/>
            <a:ext cx="3238381" cy="790910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カーレット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包括職員</a:t>
            </a:r>
            <a:r>
              <a:rPr lang="ja-JP" altLang="en-US" sz="18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4" name="図形 64"/>
          <p:cNvSpPr/>
          <p:nvPr/>
        </p:nvSpPr>
        <p:spPr>
          <a:xfrm>
            <a:off x="3431576" y="6033000"/>
            <a:ext cx="3238381" cy="787835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latin typeface="AR P丸ゴシック体E"/>
                <a:ea typeface="AR P丸ゴシック体E"/>
              </a:rPr>
              <a:t>正しい食生活について</a:t>
            </a:r>
            <a:endParaRPr lang="ja-JP" altLang="en-US" sz="2000"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管理栄養士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5" name="図形 65"/>
          <p:cNvSpPr/>
          <p:nvPr/>
        </p:nvSpPr>
        <p:spPr>
          <a:xfrm>
            <a:off x="115744" y="6966653"/>
            <a:ext cx="3238381" cy="790681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お口の健康について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歯科衛生士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6" name="図形 66"/>
          <p:cNvSpPr/>
          <p:nvPr/>
        </p:nvSpPr>
        <p:spPr>
          <a:xfrm>
            <a:off x="3427304" y="6966653"/>
            <a:ext cx="3238381" cy="793028"/>
          </a:xfrm>
          <a:prstGeom prst="flowChartAlternateProcess">
            <a:avLst/>
          </a:prstGeom>
          <a:solidFill>
            <a:schemeClr val="accent1">
              <a:lumMod val="75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認知症について</a:t>
            </a:r>
            <a:endParaRPr lang="ja-JP" altLang="en-US" sz="20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包括職員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7" name="図形 64"/>
          <p:cNvSpPr/>
          <p:nvPr/>
        </p:nvSpPr>
        <p:spPr>
          <a:xfrm>
            <a:off x="3331370" y="2145000"/>
            <a:ext cx="980653" cy="438417"/>
          </a:xfrm>
          <a:prstGeom prst="horizontalScroll">
            <a:avLst>
              <a:gd name="adj" fmla="val 218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1600">
                <a:solidFill>
                  <a:schemeClr val="tx1"/>
                </a:solidFill>
                <a:latin typeface="AR浪漫明朝体U"/>
                <a:ea typeface="AR浪漫明朝体U"/>
              </a:rPr>
              <a:t>ＮＥＷ</a:t>
            </a:r>
            <a:endParaRPr lang="ja-JP" altLang="en-US" sz="1600">
              <a:solidFill>
                <a:schemeClr val="tx1"/>
              </a:solidFill>
              <a:latin typeface="AR浪漫明朝体U"/>
              <a:ea typeface="AR浪漫明朝体U"/>
            </a:endParaRPr>
          </a:p>
        </p:txBody>
      </p:sp>
      <p:sp>
        <p:nvSpPr>
          <p:cNvPr id="1128" name="図形 64"/>
          <p:cNvSpPr/>
          <p:nvPr/>
        </p:nvSpPr>
        <p:spPr>
          <a:xfrm>
            <a:off x="151312" y="7904811"/>
            <a:ext cx="4597111" cy="811139"/>
          </a:xfrm>
          <a:prstGeom prst="roundRect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</a:pPr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29" name="四角形 65"/>
          <p:cNvSpPr/>
          <p:nvPr/>
        </p:nvSpPr>
        <p:spPr>
          <a:xfrm>
            <a:off x="48761" y="7872164"/>
            <a:ext cx="1152929" cy="428557"/>
          </a:xfrm>
          <a:prstGeom prst="rect">
            <a:avLst/>
          </a:prstGeom>
          <a:noFill/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ja-JP" altLang="en-US" sz="1400">
                <a:solidFill>
                  <a:srgbClr val="002060"/>
                </a:solidFill>
                <a:latin typeface="AR P丸ゴシック体E" pitchFamily="0" charset="0"/>
                <a:ea typeface="AR P丸ゴシック体E" pitchFamily="0" charset="0"/>
              </a:rPr>
              <a:t>【申込み】</a:t>
            </a:r>
            <a:endParaRPr lang="ja-JP" altLang="en-US" sz="1400">
              <a:solidFill>
                <a:srgbClr val="002060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0" name="四角形 66"/>
          <p:cNvSpPr/>
          <p:nvPr/>
        </p:nvSpPr>
        <p:spPr>
          <a:xfrm>
            <a:off x="934496" y="7840940"/>
            <a:ext cx="3587636" cy="874933"/>
          </a:xfrm>
          <a:prstGeom prst="rect">
            <a:avLst/>
          </a:prstGeom>
          <a:noFill/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anchor="ctr"/>
          <a:p>
            <a:pPr algn="l"/>
            <a:r>
              <a:rPr lang="ja-JP" altLang="en-US" sz="16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上記メニューからお選びください。</a:t>
            </a:r>
            <a:endParaRPr lang="ja-JP" altLang="en-US" sz="16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4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※</a:t>
            </a:r>
            <a:r>
              <a:rPr lang="ja-JP" altLang="en-US" sz="1400" b="1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年２回</a:t>
            </a:r>
            <a:r>
              <a:rPr lang="ja-JP" altLang="en-US" sz="14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まで、</a:t>
            </a:r>
            <a:r>
              <a:rPr lang="ja-JP" altLang="en-US" sz="1400" b="1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平日</a:t>
            </a:r>
            <a:r>
              <a:rPr lang="ja-JP" altLang="en-US" sz="1400" b="1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開催です</a:t>
            </a:r>
            <a:r>
              <a:rPr lang="ja-JP" altLang="en-US" sz="14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。</a:t>
            </a:r>
            <a:endParaRPr lang="ja-JP" altLang="en-US" sz="14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</a:pPr>
            <a:r>
              <a:rPr lang="ja-JP" altLang="en-US" sz="14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※カーレット、輪投げの貸出しも行っています。</a:t>
            </a:r>
            <a:endParaRPr lang="ja-JP" altLang="en-US" sz="14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1" name="タイトル 67"/>
          <p:cNvSpPr/>
          <p:nvPr/>
        </p:nvSpPr>
        <p:spPr>
          <a:xfrm>
            <a:off x="1159183" y="9188671"/>
            <a:ext cx="3224516" cy="631636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 smtClean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endParaRPr kumimoji="1" lang="ja-JP" altLang="en-US" sz="864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秩父地域     　   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☎ ２２－２５８２</a:t>
            </a:r>
            <a:endParaRPr kumimoji="1" lang="ja-JP" altLang="en-US" sz="2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 P丸ゴシック体E"/>
              <a:ea typeface="AR P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吉田地域     　   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☎ ７７－１１３４</a:t>
            </a:r>
            <a:endParaRPr kumimoji="1" lang="ja-JP" altLang="en-US" sz="1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tx1"/>
              </a:solidFill>
              <a:effectLst/>
              <a:latin typeface="AR P丸ゴシック体E"/>
              <a:ea typeface="AR P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大滝・荒川地域   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☎ ５３－１０１４</a:t>
            </a:r>
            <a:endParaRPr kumimoji="1" lang="ja-JP" altLang="en-US" sz="224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accent1">
                  <a:lumMod val="50000"/>
                </a:schemeClr>
              </a:solidFill>
              <a:effectLst/>
              <a:latin typeface="AR P丸ゴシック体E"/>
              <a:ea typeface="AR P丸ゴシック体E"/>
            </a:endParaRPr>
          </a:p>
          <a:p>
            <a:pPr algn="l"/>
            <a:r>
              <a:rPr kumimoji="1" lang="ja-JP" altLang="en-US" sz="224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 P丸ゴシック体E"/>
                <a:ea typeface="AR P丸ゴシック体E"/>
              </a:rPr>
              <a:t> 　　　</a:t>
            </a:r>
            <a:endParaRPr kumimoji="1" lang="ja-JP" altLang="en-US" sz="1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tx1"/>
              </a:solidFill>
              <a:effectLst/>
              <a:latin typeface="AR丸ゴシック体E"/>
              <a:ea typeface="AR丸ゴシック体E"/>
            </a:endParaRPr>
          </a:p>
        </p:txBody>
      </p:sp>
      <p:sp>
        <p:nvSpPr>
          <p:cNvPr id="1132" name="四角形 68"/>
          <p:cNvSpPr/>
          <p:nvPr/>
        </p:nvSpPr>
        <p:spPr>
          <a:xfrm>
            <a:off x="839887" y="8768104"/>
            <a:ext cx="3219962" cy="360036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kumimoji="1" lang="ja-JP" altLang="en-US" sz="1600" b="1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秩父市地域包括支援センター</a:t>
            </a:r>
            <a:endParaRPr lang="ja-JP" altLang="en-US" sz="1600">
              <a:solidFill>
                <a:schemeClr val="tx1"/>
              </a:solidFill>
            </a:endParaRPr>
          </a:p>
        </p:txBody>
      </p:sp>
      <p:sp>
        <p:nvSpPr>
          <p:cNvPr id="1133" name="図形 69"/>
          <p:cNvSpPr/>
          <p:nvPr/>
        </p:nvSpPr>
        <p:spPr>
          <a:xfrm>
            <a:off x="178165" y="9023414"/>
            <a:ext cx="911100" cy="712095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 P丸ゴシック体E"/>
                <a:ea typeface="AR P丸ゴシック体E"/>
              </a:rPr>
              <a:t>申込み</a:t>
            </a:r>
            <a:endParaRPr lang="ja-JP" altLang="en-US" sz="600" b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l">
              <a:defRPr lang="ja-JP" altLang="en-US"/>
            </a:pP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 P丸ゴシック体E"/>
                <a:ea typeface="AR P丸ゴシック体E"/>
              </a:rPr>
              <a:t> 問合せ</a:t>
            </a:r>
            <a:endParaRPr lang="ja-JP" altLang="en-US" sz="2000" b="1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pic>
        <p:nvPicPr>
          <p:cNvPr id="1134" name="図 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419" y="8602277"/>
            <a:ext cx="1159581" cy="1303725"/>
          </a:xfrm>
          <a:prstGeom prst="rect">
            <a:avLst/>
          </a:prstGeom>
        </p:spPr>
      </p:pic>
      <p:sp>
        <p:nvSpPr>
          <p:cNvPr id="1135" name="テキスト 71"/>
          <p:cNvSpPr txBox="1"/>
          <p:nvPr/>
        </p:nvSpPr>
        <p:spPr>
          <a:xfrm>
            <a:off x="5635113" y="9274103"/>
            <a:ext cx="887403" cy="460772"/>
          </a:xfrm>
          <a:prstGeom prst="rect">
            <a:avLst/>
          </a:prstGeom>
        </p:spPr>
        <p:txBody>
          <a:bodyPr wrap="square">
            <a:spAutoFit/>
          </a:bodyPr>
          <a:p>
            <a:pPr algn="ctr"/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秩</a:t>
            </a:r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父市版</a:t>
            </a:r>
            <a:endParaRPr lang="ja-JP" altLang="en-US" sz="8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/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健康</a:t>
            </a:r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マイレージ</a:t>
            </a:r>
            <a:endParaRPr lang="ja-JP" altLang="en-US" sz="8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/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1</a:t>
            </a:r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ポイント</a:t>
            </a:r>
            <a:endParaRPr lang="ja-JP" altLang="en-US" sz="8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6" name="テキスト 72"/>
          <p:cNvSpPr txBox="1"/>
          <p:nvPr/>
        </p:nvSpPr>
        <p:spPr>
          <a:xfrm>
            <a:off x="4753452" y="7904811"/>
            <a:ext cx="1663877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>
                <a:solidFill>
                  <a:srgbClr val="FF0080"/>
                </a:solidFill>
                <a:latin typeface="AR P丸ゴシック体E"/>
                <a:ea typeface="AR P丸ゴシック体E"/>
                <a:cs typeface="+mn-lt"/>
              </a:rPr>
              <a:t>※スマホ講座のみ</a:t>
            </a:r>
            <a:endParaRPr lang="ja-JP" altLang="en-US" sz="1400" b="1">
              <a:solidFill>
                <a:srgbClr val="FF0080"/>
              </a:solidFill>
              <a:latin typeface="AR P丸ゴシック体E"/>
              <a:ea typeface="AR P丸ゴシック体E"/>
              <a:cs typeface="+mn-lt"/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rgbClr val="FF0080"/>
                </a:solidFill>
                <a:latin typeface="AR P丸ゴシック体E"/>
                <a:ea typeface="AR P丸ゴシック体E"/>
                <a:cs typeface="+mn-lt"/>
              </a:rPr>
              <a:t>　</a:t>
            </a:r>
            <a:r>
              <a:rPr lang="ja-JP" altLang="en-US" sz="1400" b="1">
                <a:solidFill>
                  <a:srgbClr val="FF0080"/>
                </a:solidFill>
                <a:latin typeface="AR P丸ゴシック体E"/>
                <a:ea typeface="AR P丸ゴシック体E"/>
                <a:cs typeface="+mn-lt"/>
              </a:rPr>
              <a:t>定員15名</a:t>
            </a:r>
            <a:endParaRPr lang="ja-JP" altLang="en-US" sz="1400" b="1">
              <a:solidFill>
                <a:srgbClr val="FF0080"/>
              </a:solidFill>
              <a:latin typeface="AR P丸ゴシック体E"/>
              <a:ea typeface="AR P丸ゴシック体E"/>
              <a:cs typeface="+mn-lt"/>
            </a:endParaRPr>
          </a:p>
        </p:txBody>
      </p:sp>
      <p:pic>
        <p:nvPicPr>
          <p:cNvPr id="1137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310" y="9658382"/>
            <a:ext cx="647700" cy="323850"/>
          </a:xfrm>
          <a:prstGeom prst="rect">
            <a:avLst/>
          </a:prstGeom>
        </p:spPr>
      </p:pic>
      <p:pic>
        <p:nvPicPr>
          <p:cNvPr id="1138" name="図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8144" y="1577661"/>
            <a:ext cx="647700" cy="323850"/>
          </a:xfrm>
          <a:prstGeom prst="rect">
            <a:avLst/>
          </a:prstGeom>
        </p:spPr>
      </p:pic>
      <p:grpSp>
        <p:nvGrpSpPr>
          <p:cNvPr id="1139" name="オブジェクト 36"/>
          <p:cNvGrpSpPr/>
          <p:nvPr/>
        </p:nvGrpSpPr>
        <p:grpSpPr>
          <a:xfrm>
            <a:off x="4227210" y="8768104"/>
            <a:ext cx="1493145" cy="1118338"/>
            <a:chOff x="73514" y="1343"/>
            <a:chExt cx="8523" cy="6061"/>
          </a:xfrm>
        </p:grpSpPr>
        <p:pic>
          <p:nvPicPr>
            <p:cNvPr id="1140" name="図 3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14" y="1343"/>
              <a:ext cx="8523" cy="606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141" name="図形 32"/>
            <p:cNvSpPr/>
            <p:nvPr/>
          </p:nvSpPr>
          <p:spPr>
            <a:xfrm>
              <a:off x="76013" y="3289"/>
              <a:ext cx="6024" cy="3294"/>
            </a:xfrm>
            <a:prstGeom prst="flowChartProcess">
              <a:avLst/>
            </a:prstGeom>
            <a:noFill/>
            <a:ln w="25400" cap="flat" cmpd="sng">
              <a:noFill/>
              <a:prstDash val="solid"/>
              <a:round/>
              <a:headEnd/>
              <a:tailEnd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Overflow="clip" horzOverflow="clip" wrap="square" lIns="0" tIns="0" rIns="0" bIns="0" anchor="ctr"/>
            <a:lstStyle/>
            <a:p>
              <a:pPr algn="ctr"/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　ちちぶ</a:t>
              </a:r>
              <a:endParaRPr sz="700">
                <a:latin typeface="AR P丸ゴシック体E"/>
                <a:ea typeface="AR P丸ゴシック体E"/>
              </a:endParaRPr>
            </a:p>
            <a:p>
              <a:pPr algn="ctr"/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　　健康アプリ</a:t>
              </a:r>
              <a:endParaRPr sz="700">
                <a:latin typeface="AR P丸ゴシック体E"/>
                <a:ea typeface="AR P丸ゴシック体E"/>
              </a:endParaRPr>
            </a:p>
            <a:p>
              <a:pPr algn="ctr"/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　１か月最大</a:t>
              </a:r>
              <a:endParaRPr sz="700">
                <a:latin typeface="AR P丸ゴシック体E"/>
                <a:ea typeface="AR P丸ゴシック体E"/>
              </a:endParaRPr>
            </a:p>
            <a:p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　　　</a:t>
              </a:r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100</a:t>
              </a:r>
              <a:r>
                <a:rPr sz="700">
                  <a:solidFill>
                    <a:srgbClr val="000000"/>
                  </a:solidFill>
                  <a:latin typeface="AR P丸ゴシック体E"/>
                  <a:ea typeface="AR P丸ゴシック体E"/>
                </a:rPr>
                <a:t>ﾎﾟｲﾝﾄ付与</a:t>
              </a:r>
              <a:endParaRPr sz="700">
                <a:latin typeface="AR P丸ゴシック体E"/>
                <a:ea typeface="AR P丸ゴシック体E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標準">
  <a:themeElements>
    <a:clrScheme name="サービ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B0F0"/>
        </a:solidFill>
        <a:ln w="25400" cap="flat" cmpd="sng">
          <a:noFill/>
          <a:prstDash val="solid"/>
          <a:round/>
          <a:headEnd/>
          <a:tailEnd/>
        </a:ln>
      </a:spPr>
      <a:bodyPr vertOverflow="overflow" horzOverflow="overflow" anchor="ctr"/>
      <a:lstStyle>
        <a:defPPr algn="ctr">
          <a:defRPr lang="ja-JP" altLang="en-US">
            <a:solidFill>
              <a:schemeClr val="bg1"/>
            </a:solidFill>
            <a:latin typeface="AR P丸ゴシック体E"/>
            <a:ea typeface="AR P丸ゴシック体E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5.0.4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野坂　佳孝</dc:creator>
  <cp:lastModifiedBy>桜井　節子</cp:lastModifiedBy>
  <dcterms:created xsi:type="dcterms:W3CDTF">2018-03-08T02:15:40Z</dcterms:created>
  <dcterms:modified xsi:type="dcterms:W3CDTF">2025-06-13T06:46:44Z</dcterms:modified>
  <cp:revision>80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